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6" r:id="rId1"/>
  </p:sldMasterIdLst>
  <p:notesMasterIdLst>
    <p:notesMasterId r:id="rId20"/>
  </p:notesMasterIdLst>
  <p:sldIdLst>
    <p:sldId id="256" r:id="rId2"/>
    <p:sldId id="259" r:id="rId3"/>
    <p:sldId id="257" r:id="rId4"/>
    <p:sldId id="258" r:id="rId5"/>
    <p:sldId id="260" r:id="rId6"/>
    <p:sldId id="272" r:id="rId7"/>
    <p:sldId id="261" r:id="rId8"/>
    <p:sldId id="262" r:id="rId9"/>
    <p:sldId id="263" r:id="rId10"/>
    <p:sldId id="265" r:id="rId11"/>
    <p:sldId id="268" r:id="rId12"/>
    <p:sldId id="264" r:id="rId13"/>
    <p:sldId id="266" r:id="rId14"/>
    <p:sldId id="267" r:id="rId15"/>
    <p:sldId id="270" r:id="rId16"/>
    <p:sldId id="273" r:id="rId17"/>
    <p:sldId id="271"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2801"/>
  </p:normalViewPr>
  <p:slideViewPr>
    <p:cSldViewPr snapToGrid="0" snapToObjects="1">
      <p:cViewPr varScale="1">
        <p:scale>
          <a:sx n="93" d="100"/>
          <a:sy n="93" d="100"/>
        </p:scale>
        <p:origin x="1080" y="200"/>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01AB-7071-294E-97FD-50FBC5C4B45C}" type="datetimeFigureOut">
              <a:rPr lang="en-US" smtClean="0"/>
              <a:t>9/25/20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DB48C-49C4-0E4D-AE2E-9CEF97135362}" type="slidenum">
              <a:rPr lang="en-US" smtClean="0"/>
              <a:t>‹#›</a:t>
            </a:fld>
            <a:endParaRPr lang="en-US"/>
          </a:p>
        </p:txBody>
      </p:sp>
    </p:spTree>
    <p:extLst>
      <p:ext uri="{BB962C8B-B14F-4D97-AF65-F5344CB8AC3E}">
        <p14:creationId xmlns:p14="http://schemas.microsoft.com/office/powerpoint/2010/main" val="3715318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p>
        </p:txBody>
      </p:sp>
      <p:sp>
        <p:nvSpPr>
          <p:cNvPr id="4" name="Slide Number Placeholder 3"/>
          <p:cNvSpPr>
            <a:spLocks noGrp="1"/>
          </p:cNvSpPr>
          <p:nvPr>
            <p:ph type="sldNum" sz="quarter" idx="5"/>
          </p:nvPr>
        </p:nvSpPr>
        <p:spPr/>
        <p:txBody>
          <a:bodyPr/>
          <a:lstStyle/>
          <a:p>
            <a:fld id="{6D7DB48C-49C4-0E4D-AE2E-9CEF97135362}" type="slidenum">
              <a:rPr lang="en-US" smtClean="0"/>
              <a:t>1</a:t>
            </a:fld>
            <a:endParaRPr lang="en-US"/>
          </a:p>
        </p:txBody>
      </p:sp>
    </p:spTree>
    <p:extLst>
      <p:ext uri="{BB962C8B-B14F-4D97-AF65-F5344CB8AC3E}">
        <p14:creationId xmlns:p14="http://schemas.microsoft.com/office/powerpoint/2010/main" val="278800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in 3d is just like 2d but you can imagine you are doing the 2d work 3 times, that is because each kernel can be considered a different set of weights which are applied to each input channel. </a:t>
            </a:r>
          </a:p>
          <a:p>
            <a:r>
              <a:rPr lang="en-US" dirty="0"/>
              <a:t>So</a:t>
            </a:r>
          </a:p>
        </p:txBody>
      </p:sp>
      <p:sp>
        <p:nvSpPr>
          <p:cNvPr id="4" name="Slide Number Placeholder 3"/>
          <p:cNvSpPr>
            <a:spLocks noGrp="1"/>
          </p:cNvSpPr>
          <p:nvPr>
            <p:ph type="sldNum" sz="quarter" idx="5"/>
          </p:nvPr>
        </p:nvSpPr>
        <p:spPr/>
        <p:txBody>
          <a:bodyPr/>
          <a:lstStyle/>
          <a:p>
            <a:fld id="{6D7DB48C-49C4-0E4D-AE2E-9CEF97135362}" type="slidenum">
              <a:rPr lang="en-US" smtClean="0"/>
              <a:t>10</a:t>
            </a:fld>
            <a:endParaRPr lang="en-US"/>
          </a:p>
        </p:txBody>
      </p:sp>
    </p:spTree>
    <p:extLst>
      <p:ext uri="{BB962C8B-B14F-4D97-AF65-F5344CB8AC3E}">
        <p14:creationId xmlns:p14="http://schemas.microsoft.com/office/powerpoint/2010/main" val="219432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channels: sometimes you want a fixed number of channels in your outputs</a:t>
            </a:r>
          </a:p>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11</a:t>
            </a:fld>
            <a:endParaRPr lang="en-US"/>
          </a:p>
        </p:txBody>
      </p:sp>
    </p:spTree>
    <p:extLst>
      <p:ext uri="{BB962C8B-B14F-4D97-AF65-F5344CB8AC3E}">
        <p14:creationId xmlns:p14="http://schemas.microsoft.com/office/powerpoint/2010/main" val="309583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want a greater stride and convolving with greater slide will </a:t>
            </a:r>
          </a:p>
        </p:txBody>
      </p:sp>
      <p:sp>
        <p:nvSpPr>
          <p:cNvPr id="4" name="Slide Number Placeholder 3"/>
          <p:cNvSpPr>
            <a:spLocks noGrp="1"/>
          </p:cNvSpPr>
          <p:nvPr>
            <p:ph type="sldNum" sz="quarter" idx="5"/>
          </p:nvPr>
        </p:nvSpPr>
        <p:spPr/>
        <p:txBody>
          <a:bodyPr/>
          <a:lstStyle/>
          <a:p>
            <a:fld id="{6D7DB48C-49C4-0E4D-AE2E-9CEF97135362}" type="slidenum">
              <a:rPr lang="en-US" smtClean="0"/>
              <a:t>12</a:t>
            </a:fld>
            <a:endParaRPr lang="en-US"/>
          </a:p>
        </p:txBody>
      </p:sp>
    </p:spTree>
    <p:extLst>
      <p:ext uri="{BB962C8B-B14F-4D97-AF65-F5344CB8AC3E}">
        <p14:creationId xmlns:p14="http://schemas.microsoft.com/office/powerpoint/2010/main" val="133813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13</a:t>
            </a:fld>
            <a:endParaRPr lang="en-US"/>
          </a:p>
        </p:txBody>
      </p:sp>
    </p:spTree>
    <p:extLst>
      <p:ext uri="{BB962C8B-B14F-4D97-AF65-F5344CB8AC3E}">
        <p14:creationId xmlns:p14="http://schemas.microsoft.com/office/powerpoint/2010/main" val="384345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14</a:t>
            </a:fld>
            <a:endParaRPr lang="en-US"/>
          </a:p>
        </p:txBody>
      </p:sp>
    </p:spTree>
    <p:extLst>
      <p:ext uri="{BB962C8B-B14F-4D97-AF65-F5344CB8AC3E}">
        <p14:creationId xmlns:p14="http://schemas.microsoft.com/office/powerpoint/2010/main" val="70816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 2</a:t>
            </a:r>
          </a:p>
          <a:p>
            <a:r>
              <a:rPr lang="en-US" dirty="0"/>
              <a:t>How does back prop happen?</a:t>
            </a:r>
          </a:p>
        </p:txBody>
      </p:sp>
      <p:sp>
        <p:nvSpPr>
          <p:cNvPr id="4" name="Slide Number Placeholder 3"/>
          <p:cNvSpPr>
            <a:spLocks noGrp="1"/>
          </p:cNvSpPr>
          <p:nvPr>
            <p:ph type="sldNum" sz="quarter" idx="5"/>
          </p:nvPr>
        </p:nvSpPr>
        <p:spPr/>
        <p:txBody>
          <a:bodyPr/>
          <a:lstStyle/>
          <a:p>
            <a:fld id="{6D7DB48C-49C4-0E4D-AE2E-9CEF97135362}" type="slidenum">
              <a:rPr lang="en-US" smtClean="0"/>
              <a:t>15</a:t>
            </a:fld>
            <a:endParaRPr lang="en-US"/>
          </a:p>
        </p:txBody>
      </p:sp>
    </p:spTree>
    <p:extLst>
      <p:ext uri="{BB962C8B-B14F-4D97-AF65-F5344CB8AC3E}">
        <p14:creationId xmlns:p14="http://schemas.microsoft.com/office/powerpoint/2010/main" val="4134002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16</a:t>
            </a:fld>
            <a:endParaRPr lang="en-US"/>
          </a:p>
        </p:txBody>
      </p:sp>
    </p:spTree>
    <p:extLst>
      <p:ext uri="{BB962C8B-B14F-4D97-AF65-F5344CB8AC3E}">
        <p14:creationId xmlns:p14="http://schemas.microsoft.com/office/powerpoint/2010/main" val="304751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17</a:t>
            </a:fld>
            <a:endParaRPr lang="en-US"/>
          </a:p>
        </p:txBody>
      </p:sp>
    </p:spTree>
    <p:extLst>
      <p:ext uri="{BB962C8B-B14F-4D97-AF65-F5344CB8AC3E}">
        <p14:creationId xmlns:p14="http://schemas.microsoft.com/office/powerpoint/2010/main" val="1876713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2</a:t>
            </a:fld>
            <a:endParaRPr lang="en-US"/>
          </a:p>
        </p:txBody>
      </p:sp>
    </p:spTree>
    <p:extLst>
      <p:ext uri="{BB962C8B-B14F-4D97-AF65-F5344CB8AC3E}">
        <p14:creationId xmlns:p14="http://schemas.microsoft.com/office/powerpoint/2010/main" val="298267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3</a:t>
            </a:fld>
            <a:endParaRPr lang="en-US"/>
          </a:p>
        </p:txBody>
      </p:sp>
    </p:spTree>
    <p:extLst>
      <p:ext uri="{BB962C8B-B14F-4D97-AF65-F5344CB8AC3E}">
        <p14:creationId xmlns:p14="http://schemas.microsoft.com/office/powerpoint/2010/main" val="196727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Till now we talked about a simple MLP structure,</a:t>
            </a:r>
          </a:p>
          <a:p>
            <a:endParaRPr lang="en-US" dirty="0"/>
          </a:p>
          <a:p>
            <a:r>
              <a:rPr lang="en-US" dirty="0"/>
              <a:t>We want to build a simple network that will be able to detect the word Potter regardless of the position of the word. </a:t>
            </a:r>
          </a:p>
          <a:p>
            <a:r>
              <a:rPr lang="en-US" dirty="0"/>
              <a:t>An MLP that can recognize dog in the first picture, can it be generalized to detect the dog in the second picture?</a:t>
            </a:r>
          </a:p>
          <a:p>
            <a:r>
              <a:rPr lang="en-US" dirty="0"/>
              <a:t>Conventional MLPs are sensitive to locations?</a:t>
            </a:r>
          </a:p>
          <a:p>
            <a:endParaRPr lang="en-US" dirty="0"/>
          </a:p>
          <a:p>
            <a:r>
              <a:rPr lang="en-US" dirty="0"/>
              <a:t>The network needs to be shift invariant: basically if the entire pattern shifts, the Network should be able to detect it!</a:t>
            </a:r>
          </a:p>
        </p:txBody>
      </p:sp>
      <p:sp>
        <p:nvSpPr>
          <p:cNvPr id="4" name="Slide Number Placeholder 3"/>
          <p:cNvSpPr>
            <a:spLocks noGrp="1"/>
          </p:cNvSpPr>
          <p:nvPr>
            <p:ph type="sldNum" sz="quarter" idx="5"/>
          </p:nvPr>
        </p:nvSpPr>
        <p:spPr/>
        <p:txBody>
          <a:bodyPr/>
          <a:lstStyle/>
          <a:p>
            <a:fld id="{6D7DB48C-49C4-0E4D-AE2E-9CEF97135362}" type="slidenum">
              <a:rPr lang="en-US" smtClean="0"/>
              <a:t>4</a:t>
            </a:fld>
            <a:endParaRPr lang="en-US"/>
          </a:p>
        </p:txBody>
      </p:sp>
    </p:spTree>
    <p:extLst>
      <p:ext uri="{BB962C8B-B14F-4D97-AF65-F5344CB8AC3E}">
        <p14:creationId xmlns:p14="http://schemas.microsoft.com/office/powerpoint/2010/main" val="76572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the network along the maximum dimension of the input</a:t>
            </a:r>
          </a:p>
          <a:p>
            <a:r>
              <a:rPr lang="en-US" dirty="0"/>
              <a:t>Now this can be convolved along 1-D for sound and </a:t>
            </a:r>
          </a:p>
          <a:p>
            <a:endParaRPr lang="en-US" dirty="0"/>
          </a:p>
          <a:p>
            <a:r>
              <a:rPr lang="en-US" dirty="0"/>
              <a:t>Shared parameter network</a:t>
            </a:r>
          </a:p>
        </p:txBody>
      </p:sp>
      <p:sp>
        <p:nvSpPr>
          <p:cNvPr id="4" name="Slide Number Placeholder 3"/>
          <p:cNvSpPr>
            <a:spLocks noGrp="1"/>
          </p:cNvSpPr>
          <p:nvPr>
            <p:ph type="sldNum" sz="quarter" idx="5"/>
          </p:nvPr>
        </p:nvSpPr>
        <p:spPr/>
        <p:txBody>
          <a:bodyPr/>
          <a:lstStyle/>
          <a:p>
            <a:fld id="{6D7DB48C-49C4-0E4D-AE2E-9CEF97135362}" type="slidenum">
              <a:rPr lang="en-US" smtClean="0"/>
              <a:t>5</a:t>
            </a:fld>
            <a:endParaRPr lang="en-US"/>
          </a:p>
        </p:txBody>
      </p:sp>
    </p:spTree>
    <p:extLst>
      <p:ext uri="{BB962C8B-B14F-4D97-AF65-F5344CB8AC3E}">
        <p14:creationId xmlns:p14="http://schemas.microsoft.com/office/powerpoint/2010/main" val="17495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6</a:t>
            </a:fld>
            <a:endParaRPr lang="en-US"/>
          </a:p>
        </p:txBody>
      </p:sp>
    </p:spTree>
    <p:extLst>
      <p:ext uri="{BB962C8B-B14F-4D97-AF65-F5344CB8AC3E}">
        <p14:creationId xmlns:p14="http://schemas.microsoft.com/office/powerpoint/2010/main" val="333080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7</a:t>
            </a:fld>
            <a:endParaRPr lang="en-US"/>
          </a:p>
        </p:txBody>
      </p:sp>
    </p:spTree>
    <p:extLst>
      <p:ext uri="{BB962C8B-B14F-4D97-AF65-F5344CB8AC3E}">
        <p14:creationId xmlns:p14="http://schemas.microsoft.com/office/powerpoint/2010/main" val="691520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A convolution process is basically how an input is modified by a filter.</a:t>
            </a:r>
          </a:p>
          <a:p>
            <a:r>
              <a:rPr lang="en-US" dirty="0"/>
              <a:t>Stride: what do you think the stride is? Ask this question: The filter only moves by one column or one pixel dimension above,</a:t>
            </a:r>
          </a:p>
          <a:p>
            <a:endParaRPr lang="en-US" dirty="0"/>
          </a:p>
          <a:p>
            <a:r>
              <a:rPr lang="en-US" dirty="0"/>
              <a:t>Outputs are also known as feature maps</a:t>
            </a:r>
          </a:p>
        </p:txBody>
      </p:sp>
      <p:sp>
        <p:nvSpPr>
          <p:cNvPr id="4" name="Slide Number Placeholder 3"/>
          <p:cNvSpPr>
            <a:spLocks noGrp="1"/>
          </p:cNvSpPr>
          <p:nvPr>
            <p:ph type="sldNum" sz="quarter" idx="5"/>
          </p:nvPr>
        </p:nvSpPr>
        <p:spPr/>
        <p:txBody>
          <a:bodyPr/>
          <a:lstStyle/>
          <a:p>
            <a:fld id="{6D7DB48C-49C4-0E4D-AE2E-9CEF97135362}" type="slidenum">
              <a:rPr lang="en-US" smtClean="0"/>
              <a:t>8</a:t>
            </a:fld>
            <a:endParaRPr lang="en-US"/>
          </a:p>
        </p:txBody>
      </p:sp>
    </p:spTree>
    <p:extLst>
      <p:ext uri="{BB962C8B-B14F-4D97-AF65-F5344CB8AC3E}">
        <p14:creationId xmlns:p14="http://schemas.microsoft.com/office/powerpoint/2010/main" val="194059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DB48C-49C4-0E4D-AE2E-9CEF97135362}" type="slidenum">
              <a:rPr lang="en-US" smtClean="0"/>
              <a:t>9</a:t>
            </a:fld>
            <a:endParaRPr lang="en-US"/>
          </a:p>
        </p:txBody>
      </p:sp>
    </p:spTree>
    <p:extLst>
      <p:ext uri="{BB962C8B-B14F-4D97-AF65-F5344CB8AC3E}">
        <p14:creationId xmlns:p14="http://schemas.microsoft.com/office/powerpoint/2010/main" val="196378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25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86D93-FCAC-47E0-A2EE-787E62CA814C}" type="datetimeFigureOut">
              <a:rPr lang="en-US" smtClean="0"/>
              <a:t>9/25/20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12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A879A6-0FD0-4734-A311-86BFCA472E6E}" type="datetimeFigureOut">
              <a:rPr lang="en-US" smtClean="0"/>
              <a:t>9/25/20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86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271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672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9/25/20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107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BE451C3-0FF4-47C4-B829-773ADF60F88C}" type="datetimeFigureOut">
              <a:rPr lang="en-US" smtClean="0"/>
              <a:t>9/25/20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04287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AA18ACC-A947-437B-A130-35BD54FDF1E9}" type="datetimeFigureOut">
              <a:rPr lang="en-US" smtClean="0"/>
              <a:t>9/25/20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978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C8D7E02-BCB8-4D50-A234-369438C08659}" type="datetimeFigureOut">
              <a:rPr lang="en-US" smtClean="0"/>
              <a:t>9/25/20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433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6E86A4C-8E40-4F87-A4F0-01A0687C5742}" type="datetimeFigureOut">
              <a:rPr lang="en-US" smtClean="0"/>
              <a:t>9/25/20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82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35E72C73-2D91-4E12-BA25-F0AA0C03599B}" type="datetimeFigureOut">
              <a:rPr lang="en-US" smtClean="0"/>
              <a:t>9/25/20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724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BE451C3-0FF4-47C4-B829-773ADF60F88C}" type="datetimeFigureOut">
              <a:rPr lang="en-US" smtClean="0"/>
              <a:t>9/25/20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3032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ACAB-F5E9-2B4C-BFAF-780F7DCBC2D5}"/>
              </a:ext>
            </a:extLst>
          </p:cNvPr>
          <p:cNvSpPr>
            <a:spLocks noGrp="1"/>
          </p:cNvSpPr>
          <p:nvPr>
            <p:ph type="ctrTitle"/>
          </p:nvPr>
        </p:nvSpPr>
        <p:spPr/>
        <p:txBody>
          <a:bodyPr/>
          <a:lstStyle/>
          <a:p>
            <a:r>
              <a:rPr lang="en-US" dirty="0"/>
              <a:t>CNN BASICS </a:t>
            </a:r>
          </a:p>
        </p:txBody>
      </p:sp>
      <p:sp>
        <p:nvSpPr>
          <p:cNvPr id="3" name="Subtitle 2">
            <a:extLst>
              <a:ext uri="{FF2B5EF4-FFF2-40B4-BE49-F238E27FC236}">
                <a16:creationId xmlns:a16="http://schemas.microsoft.com/office/drawing/2014/main" id="{A5E5011A-49D5-A340-ACAA-1A1A9EBC7FB7}"/>
              </a:ext>
            </a:extLst>
          </p:cNvPr>
          <p:cNvSpPr>
            <a:spLocks noGrp="1"/>
          </p:cNvSpPr>
          <p:nvPr>
            <p:ph type="subTitle" idx="1"/>
          </p:nvPr>
        </p:nvSpPr>
        <p:spPr/>
        <p:txBody>
          <a:bodyPr>
            <a:normAutofit lnSpcReduction="10000"/>
          </a:bodyPr>
          <a:lstStyle/>
          <a:p>
            <a:pPr marL="342900" indent="-342900">
              <a:buFontTx/>
              <a:buChar char="-"/>
            </a:pPr>
            <a:r>
              <a:rPr lang="en-US" dirty="0"/>
              <a:t>- RESHMI GHOSH &amp; MANSI ANAND</a:t>
            </a:r>
            <a:br>
              <a:rPr lang="en-US" dirty="0"/>
            </a:br>
            <a:br>
              <a:rPr lang="en-US" dirty="0"/>
            </a:br>
            <a:endParaRPr lang="en-US" dirty="0"/>
          </a:p>
        </p:txBody>
      </p:sp>
    </p:spTree>
    <p:extLst>
      <p:ext uri="{BB962C8B-B14F-4D97-AF65-F5344CB8AC3E}">
        <p14:creationId xmlns:p14="http://schemas.microsoft.com/office/powerpoint/2010/main" val="2860441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B4F2-B4F0-7947-B16D-EBBED1861D13}"/>
              </a:ext>
            </a:extLst>
          </p:cNvPr>
          <p:cNvSpPr>
            <a:spLocks noGrp="1"/>
          </p:cNvSpPr>
          <p:nvPr>
            <p:ph type="title"/>
          </p:nvPr>
        </p:nvSpPr>
        <p:spPr/>
        <p:txBody>
          <a:bodyPr/>
          <a:lstStyle/>
          <a:p>
            <a:r>
              <a:rPr lang="en-US" dirty="0"/>
              <a:t>Convolution in 3-D</a:t>
            </a:r>
          </a:p>
        </p:txBody>
      </p:sp>
      <p:pic>
        <p:nvPicPr>
          <p:cNvPr id="5" name="Content Placeholder 4">
            <a:extLst>
              <a:ext uri="{FF2B5EF4-FFF2-40B4-BE49-F238E27FC236}">
                <a16:creationId xmlns:a16="http://schemas.microsoft.com/office/drawing/2014/main" id="{1B6C4000-EE86-1146-B449-EB7EAC792EB9}"/>
              </a:ext>
            </a:extLst>
          </p:cNvPr>
          <p:cNvPicPr>
            <a:picLocks noGrp="1" noChangeAspect="1"/>
          </p:cNvPicPr>
          <p:nvPr>
            <p:ph idx="1"/>
          </p:nvPr>
        </p:nvPicPr>
        <p:blipFill>
          <a:blip r:embed="rId3"/>
          <a:stretch>
            <a:fillRect/>
          </a:stretch>
        </p:blipFill>
        <p:spPr>
          <a:xfrm>
            <a:off x="3856037" y="1481136"/>
            <a:ext cx="7719735" cy="4462463"/>
          </a:xfrm>
        </p:spPr>
      </p:pic>
      <p:sp>
        <p:nvSpPr>
          <p:cNvPr id="6" name="TextBox 5">
            <a:extLst>
              <a:ext uri="{FF2B5EF4-FFF2-40B4-BE49-F238E27FC236}">
                <a16:creationId xmlns:a16="http://schemas.microsoft.com/office/drawing/2014/main" id="{F30F878B-F7CF-134F-91C8-CBDAFA2C62C7}"/>
              </a:ext>
            </a:extLst>
          </p:cNvPr>
          <p:cNvSpPr txBox="1"/>
          <p:nvPr/>
        </p:nvSpPr>
        <p:spPr>
          <a:xfrm>
            <a:off x="5367867" y="812800"/>
            <a:ext cx="2100255" cy="369332"/>
          </a:xfrm>
          <a:prstGeom prst="rect">
            <a:avLst/>
          </a:prstGeom>
          <a:noFill/>
        </p:spPr>
        <p:txBody>
          <a:bodyPr wrap="none" rtlCol="0">
            <a:spAutoFit/>
          </a:bodyPr>
          <a:lstStyle/>
          <a:p>
            <a:r>
              <a:rPr lang="en-US" dirty="0"/>
              <a:t>Now imagine in  3-D</a:t>
            </a:r>
          </a:p>
        </p:txBody>
      </p:sp>
      <p:sp>
        <p:nvSpPr>
          <p:cNvPr id="4" name="TextBox 3">
            <a:extLst>
              <a:ext uri="{FF2B5EF4-FFF2-40B4-BE49-F238E27FC236}">
                <a16:creationId xmlns:a16="http://schemas.microsoft.com/office/drawing/2014/main" id="{5A9507DE-4AF3-CB41-88C7-117BA4870440}"/>
              </a:ext>
            </a:extLst>
          </p:cNvPr>
          <p:cNvSpPr txBox="1"/>
          <p:nvPr/>
        </p:nvSpPr>
        <p:spPr>
          <a:xfrm>
            <a:off x="3502617" y="5355687"/>
            <a:ext cx="7780149" cy="646331"/>
          </a:xfrm>
          <a:prstGeom prst="rect">
            <a:avLst/>
          </a:prstGeom>
          <a:noFill/>
        </p:spPr>
        <p:txBody>
          <a:bodyPr wrap="square" rtlCol="0">
            <a:spAutoFit/>
          </a:bodyPr>
          <a:lstStyle/>
          <a:p>
            <a:r>
              <a:rPr lang="en-US" dirty="0"/>
              <a:t>Here kernel has same number of channels as input! - the red weights (kernel) is applied to the red channel and its pixel values.</a:t>
            </a:r>
          </a:p>
        </p:txBody>
      </p:sp>
      <p:sp>
        <p:nvSpPr>
          <p:cNvPr id="7" name="TextBox 6">
            <a:extLst>
              <a:ext uri="{FF2B5EF4-FFF2-40B4-BE49-F238E27FC236}">
                <a16:creationId xmlns:a16="http://schemas.microsoft.com/office/drawing/2014/main" id="{601FE05E-8C48-4949-A2A0-8162EC10056A}"/>
              </a:ext>
            </a:extLst>
          </p:cNvPr>
          <p:cNvSpPr txBox="1"/>
          <p:nvPr/>
        </p:nvSpPr>
        <p:spPr>
          <a:xfrm>
            <a:off x="0" y="6307811"/>
            <a:ext cx="2085827" cy="246221"/>
          </a:xfrm>
          <a:prstGeom prst="rect">
            <a:avLst/>
          </a:prstGeom>
          <a:noFill/>
        </p:spPr>
        <p:txBody>
          <a:bodyPr wrap="none" rtlCol="0">
            <a:spAutoFit/>
          </a:bodyPr>
          <a:lstStyle/>
          <a:p>
            <a:r>
              <a:rPr lang="en-US" sz="1000" dirty="0"/>
              <a:t>Source: EECS251Leture </a:t>
            </a:r>
            <a:r>
              <a:rPr lang="en-US" sz="1000" dirty="0" err="1"/>
              <a:t>UCBerkeley</a:t>
            </a:r>
            <a:endParaRPr lang="en-US" sz="1000" dirty="0"/>
          </a:p>
        </p:txBody>
      </p:sp>
    </p:spTree>
    <p:extLst>
      <p:ext uri="{BB962C8B-B14F-4D97-AF65-F5344CB8AC3E}">
        <p14:creationId xmlns:p14="http://schemas.microsoft.com/office/powerpoint/2010/main" val="3853806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A4E5-D66D-F447-A916-8001158FFD81}"/>
              </a:ext>
            </a:extLst>
          </p:cNvPr>
          <p:cNvSpPr>
            <a:spLocks noGrp="1"/>
          </p:cNvSpPr>
          <p:nvPr>
            <p:ph type="title"/>
          </p:nvPr>
        </p:nvSpPr>
        <p:spPr/>
        <p:txBody>
          <a:bodyPr/>
          <a:lstStyle/>
          <a:p>
            <a:r>
              <a:rPr lang="en-US" dirty="0"/>
              <a:t>Convolution in 3-d with multiple kernels</a:t>
            </a:r>
          </a:p>
        </p:txBody>
      </p:sp>
      <p:pic>
        <p:nvPicPr>
          <p:cNvPr id="5" name="Content Placeholder 4">
            <a:extLst>
              <a:ext uri="{FF2B5EF4-FFF2-40B4-BE49-F238E27FC236}">
                <a16:creationId xmlns:a16="http://schemas.microsoft.com/office/drawing/2014/main" id="{DA064F52-BC80-1B4B-A258-2D9F2343AB8B}"/>
              </a:ext>
            </a:extLst>
          </p:cNvPr>
          <p:cNvPicPr>
            <a:picLocks noGrp="1" noChangeAspect="1"/>
          </p:cNvPicPr>
          <p:nvPr>
            <p:ph idx="1"/>
          </p:nvPr>
        </p:nvPicPr>
        <p:blipFill>
          <a:blip r:embed="rId3"/>
          <a:stretch>
            <a:fillRect/>
          </a:stretch>
        </p:blipFill>
        <p:spPr>
          <a:xfrm>
            <a:off x="3506131" y="1123837"/>
            <a:ext cx="8339426" cy="4098232"/>
          </a:xfrm>
        </p:spPr>
      </p:pic>
      <p:sp>
        <p:nvSpPr>
          <p:cNvPr id="3" name="TextBox 2">
            <a:extLst>
              <a:ext uri="{FF2B5EF4-FFF2-40B4-BE49-F238E27FC236}">
                <a16:creationId xmlns:a16="http://schemas.microsoft.com/office/drawing/2014/main" id="{59D34EC1-E62D-1C47-83F3-32F353A6E127}"/>
              </a:ext>
            </a:extLst>
          </p:cNvPr>
          <p:cNvSpPr txBox="1"/>
          <p:nvPr/>
        </p:nvSpPr>
        <p:spPr>
          <a:xfrm>
            <a:off x="3859078" y="5842861"/>
            <a:ext cx="184731" cy="369332"/>
          </a:xfrm>
          <a:prstGeom prst="rect">
            <a:avLst/>
          </a:prstGeom>
          <a:noFill/>
        </p:spPr>
        <p:txBody>
          <a:bodyPr wrap="square" rtlCol="0">
            <a:spAutoFit/>
          </a:bodyPr>
          <a:lstStyle/>
          <a:p>
            <a:endParaRPr lang="en-US" dirty="0"/>
          </a:p>
        </p:txBody>
      </p:sp>
      <p:sp>
        <p:nvSpPr>
          <p:cNvPr id="4" name="Rectangle 3">
            <a:extLst>
              <a:ext uri="{FF2B5EF4-FFF2-40B4-BE49-F238E27FC236}">
                <a16:creationId xmlns:a16="http://schemas.microsoft.com/office/drawing/2014/main" id="{83B121A9-A589-3F4B-B622-F49CDA263530}"/>
              </a:ext>
            </a:extLst>
          </p:cNvPr>
          <p:cNvSpPr/>
          <p:nvPr/>
        </p:nvSpPr>
        <p:spPr>
          <a:xfrm>
            <a:off x="3652435" y="5427362"/>
            <a:ext cx="6096000" cy="1477328"/>
          </a:xfrm>
          <a:prstGeom prst="rect">
            <a:avLst/>
          </a:prstGeom>
        </p:spPr>
        <p:txBody>
          <a:bodyPr>
            <a:spAutoFit/>
          </a:bodyPr>
          <a:lstStyle/>
          <a:p>
            <a:r>
              <a:rPr lang="en-US" dirty="0"/>
              <a:t>Convolution in 3d is just like 2d but you can imagine you are doing the 2d work 4 times, that is because each kernel can be considered a different set of weights which are applied to  input channels, and we obtain 4 output channels.</a:t>
            </a:r>
          </a:p>
          <a:p>
            <a:r>
              <a:rPr lang="en-US" dirty="0"/>
              <a:t>because # of kernels = output channels</a:t>
            </a:r>
          </a:p>
        </p:txBody>
      </p:sp>
      <p:sp>
        <p:nvSpPr>
          <p:cNvPr id="6" name="TextBox 5">
            <a:extLst>
              <a:ext uri="{FF2B5EF4-FFF2-40B4-BE49-F238E27FC236}">
                <a16:creationId xmlns:a16="http://schemas.microsoft.com/office/drawing/2014/main" id="{9AACCE3B-80E0-C049-B5AB-B4AEFD415154}"/>
              </a:ext>
            </a:extLst>
          </p:cNvPr>
          <p:cNvSpPr txBox="1"/>
          <p:nvPr/>
        </p:nvSpPr>
        <p:spPr>
          <a:xfrm>
            <a:off x="7837495" y="4955384"/>
            <a:ext cx="3821880" cy="246221"/>
          </a:xfrm>
          <a:prstGeom prst="rect">
            <a:avLst/>
          </a:prstGeom>
          <a:noFill/>
        </p:spPr>
        <p:txBody>
          <a:bodyPr wrap="none" rtlCol="0">
            <a:spAutoFit/>
          </a:bodyPr>
          <a:lstStyle/>
          <a:p>
            <a:r>
              <a:rPr lang="en-US" sz="1000" dirty="0"/>
              <a:t>Source: Towards Data Science blogpost on a beginners guide to CNN</a:t>
            </a:r>
          </a:p>
        </p:txBody>
      </p:sp>
    </p:spTree>
    <p:extLst>
      <p:ext uri="{BB962C8B-B14F-4D97-AF65-F5344CB8AC3E}">
        <p14:creationId xmlns:p14="http://schemas.microsoft.com/office/powerpoint/2010/main" val="103628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200E-C61E-B641-91C4-292FC3DE4BC5}"/>
              </a:ext>
            </a:extLst>
          </p:cNvPr>
          <p:cNvSpPr>
            <a:spLocks noGrp="1"/>
          </p:cNvSpPr>
          <p:nvPr>
            <p:ph type="title"/>
          </p:nvPr>
        </p:nvSpPr>
        <p:spPr/>
        <p:txBody>
          <a:bodyPr/>
          <a:lstStyle/>
          <a:p>
            <a:r>
              <a:rPr lang="en-US" dirty="0"/>
              <a:t>Padding:</a:t>
            </a:r>
          </a:p>
        </p:txBody>
      </p:sp>
      <p:pic>
        <p:nvPicPr>
          <p:cNvPr id="4" name="Content Placeholder 3">
            <a:extLst>
              <a:ext uri="{FF2B5EF4-FFF2-40B4-BE49-F238E27FC236}">
                <a16:creationId xmlns:a16="http://schemas.microsoft.com/office/drawing/2014/main" id="{3A411B3B-4B91-0A4C-95A2-1B5476EFE815}"/>
              </a:ext>
            </a:extLst>
          </p:cNvPr>
          <p:cNvPicPr>
            <a:picLocks noGrp="1" noChangeAspect="1"/>
          </p:cNvPicPr>
          <p:nvPr>
            <p:ph idx="1"/>
          </p:nvPr>
        </p:nvPicPr>
        <p:blipFill>
          <a:blip r:embed="rId3"/>
          <a:stretch>
            <a:fillRect/>
          </a:stretch>
        </p:blipFill>
        <p:spPr>
          <a:xfrm>
            <a:off x="3686828" y="2239142"/>
            <a:ext cx="7896581" cy="3485878"/>
          </a:xfrm>
          <a:prstGeom prst="rect">
            <a:avLst/>
          </a:prstGeom>
        </p:spPr>
      </p:pic>
      <p:sp>
        <p:nvSpPr>
          <p:cNvPr id="5" name="TextBox 4">
            <a:extLst>
              <a:ext uri="{FF2B5EF4-FFF2-40B4-BE49-F238E27FC236}">
                <a16:creationId xmlns:a16="http://schemas.microsoft.com/office/drawing/2014/main" id="{B4BD7531-BAD3-9D4A-8889-052F7A851726}"/>
              </a:ext>
            </a:extLst>
          </p:cNvPr>
          <p:cNvSpPr txBox="1"/>
          <p:nvPr/>
        </p:nvSpPr>
        <p:spPr>
          <a:xfrm>
            <a:off x="252919" y="6333067"/>
            <a:ext cx="5216493" cy="400110"/>
          </a:xfrm>
          <a:prstGeom prst="rect">
            <a:avLst/>
          </a:prstGeom>
          <a:noFill/>
        </p:spPr>
        <p:txBody>
          <a:bodyPr wrap="none" rtlCol="0">
            <a:spAutoFit/>
          </a:bodyPr>
          <a:lstStyle/>
          <a:p>
            <a:r>
              <a:rPr lang="en-US" sz="1000" dirty="0"/>
              <a:t>Source: Medium blogpost - What is Padding in Convolutional Neural Network’s(CNN’s) padding</a:t>
            </a:r>
          </a:p>
          <a:p>
            <a:endParaRPr lang="en-US" sz="1000" dirty="0"/>
          </a:p>
        </p:txBody>
      </p:sp>
      <p:sp>
        <p:nvSpPr>
          <p:cNvPr id="3" name="TextBox 2">
            <a:extLst>
              <a:ext uri="{FF2B5EF4-FFF2-40B4-BE49-F238E27FC236}">
                <a16:creationId xmlns:a16="http://schemas.microsoft.com/office/drawing/2014/main" id="{262E2AC8-82E4-FA47-9545-080837AE3871}"/>
              </a:ext>
            </a:extLst>
          </p:cNvPr>
          <p:cNvSpPr txBox="1"/>
          <p:nvPr/>
        </p:nvSpPr>
        <p:spPr>
          <a:xfrm>
            <a:off x="4083269" y="804041"/>
            <a:ext cx="1545616" cy="369332"/>
          </a:xfrm>
          <a:prstGeom prst="rect">
            <a:avLst/>
          </a:prstGeom>
          <a:noFill/>
        </p:spPr>
        <p:txBody>
          <a:bodyPr wrap="none" rtlCol="0">
            <a:spAutoFit/>
          </a:bodyPr>
          <a:lstStyle/>
          <a:p>
            <a:r>
              <a:rPr lang="en-US" dirty="0"/>
              <a:t>Why padding?</a:t>
            </a:r>
          </a:p>
        </p:txBody>
      </p:sp>
      <p:sp>
        <p:nvSpPr>
          <p:cNvPr id="6" name="TextBox 5">
            <a:extLst>
              <a:ext uri="{FF2B5EF4-FFF2-40B4-BE49-F238E27FC236}">
                <a16:creationId xmlns:a16="http://schemas.microsoft.com/office/drawing/2014/main" id="{E9A1FA8B-BEE1-B84F-AD38-9E720DA20BD1}"/>
              </a:ext>
            </a:extLst>
          </p:cNvPr>
          <p:cNvSpPr txBox="1"/>
          <p:nvPr/>
        </p:nvSpPr>
        <p:spPr>
          <a:xfrm>
            <a:off x="3686828" y="1261762"/>
            <a:ext cx="7270474" cy="646331"/>
          </a:xfrm>
          <a:prstGeom prst="rect">
            <a:avLst/>
          </a:prstGeom>
          <a:noFill/>
        </p:spPr>
        <p:txBody>
          <a:bodyPr wrap="square" rtlCol="0">
            <a:spAutoFit/>
          </a:bodyPr>
          <a:lstStyle/>
          <a:p>
            <a:r>
              <a:rPr lang="en-US" dirty="0"/>
              <a:t>Because a greater stride could lead to filter “falling off” the input dimension. And stride is our hyper-</a:t>
            </a:r>
            <a:r>
              <a:rPr lang="en-US" dirty="0" err="1"/>
              <a:t>paramter</a:t>
            </a:r>
            <a:r>
              <a:rPr lang="en-US" dirty="0"/>
              <a:t>!</a:t>
            </a:r>
          </a:p>
        </p:txBody>
      </p:sp>
    </p:spTree>
    <p:extLst>
      <p:ext uri="{BB962C8B-B14F-4D97-AF65-F5344CB8AC3E}">
        <p14:creationId xmlns:p14="http://schemas.microsoft.com/office/powerpoint/2010/main" val="90717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1B76-32BE-AA4C-B79E-C43EADC5667F}"/>
              </a:ext>
            </a:extLst>
          </p:cNvPr>
          <p:cNvSpPr>
            <a:spLocks noGrp="1"/>
          </p:cNvSpPr>
          <p:nvPr>
            <p:ph type="title"/>
          </p:nvPr>
        </p:nvSpPr>
        <p:spPr/>
        <p:txBody>
          <a:bodyPr>
            <a:normAutofit/>
          </a:bodyPr>
          <a:lstStyle/>
          <a:p>
            <a:r>
              <a:rPr lang="en-US" sz="3000" dirty="0"/>
              <a:t>Pooling</a:t>
            </a:r>
          </a:p>
        </p:txBody>
      </p:sp>
      <p:pic>
        <p:nvPicPr>
          <p:cNvPr id="4" name="Content Placeholder 3">
            <a:extLst>
              <a:ext uri="{FF2B5EF4-FFF2-40B4-BE49-F238E27FC236}">
                <a16:creationId xmlns:a16="http://schemas.microsoft.com/office/drawing/2014/main" id="{00FE2156-D357-754D-8F0F-4FD76EC584DD}"/>
              </a:ext>
            </a:extLst>
          </p:cNvPr>
          <p:cNvPicPr>
            <a:picLocks noGrp="1" noChangeAspect="1"/>
          </p:cNvPicPr>
          <p:nvPr>
            <p:ph idx="1"/>
          </p:nvPr>
        </p:nvPicPr>
        <p:blipFill>
          <a:blip r:embed="rId3"/>
          <a:stretch>
            <a:fillRect/>
          </a:stretch>
        </p:blipFill>
        <p:spPr>
          <a:xfrm>
            <a:off x="3979019" y="3547725"/>
            <a:ext cx="6216435" cy="2586037"/>
          </a:xfrm>
          <a:prstGeom prst="rect">
            <a:avLst/>
          </a:prstGeom>
        </p:spPr>
      </p:pic>
      <p:sp>
        <p:nvSpPr>
          <p:cNvPr id="5" name="TextBox 4">
            <a:extLst>
              <a:ext uri="{FF2B5EF4-FFF2-40B4-BE49-F238E27FC236}">
                <a16:creationId xmlns:a16="http://schemas.microsoft.com/office/drawing/2014/main" id="{0B559730-3A5B-FA43-BFC4-1E4464F6458C}"/>
              </a:ext>
            </a:extLst>
          </p:cNvPr>
          <p:cNvSpPr txBox="1"/>
          <p:nvPr/>
        </p:nvSpPr>
        <p:spPr>
          <a:xfrm>
            <a:off x="3979019" y="2347396"/>
            <a:ext cx="2906565" cy="1200329"/>
          </a:xfrm>
          <a:prstGeom prst="rect">
            <a:avLst/>
          </a:prstGeom>
          <a:noFill/>
        </p:spPr>
        <p:txBody>
          <a:bodyPr wrap="none" rtlCol="0">
            <a:spAutoFit/>
          </a:bodyPr>
          <a:lstStyle/>
          <a:p>
            <a:r>
              <a:rPr lang="en-US" dirty="0"/>
              <a:t>Three main types of pooling:</a:t>
            </a:r>
          </a:p>
          <a:p>
            <a:pPr marL="342900" indent="-342900">
              <a:buAutoNum type="arabicPeriod"/>
            </a:pPr>
            <a:r>
              <a:rPr lang="en-US" dirty="0"/>
              <a:t>Max pooling</a:t>
            </a:r>
          </a:p>
          <a:p>
            <a:pPr marL="342900" indent="-342900">
              <a:buAutoNum type="arabicPeriod"/>
            </a:pPr>
            <a:r>
              <a:rPr lang="en-US" dirty="0"/>
              <a:t>Min Pooling</a:t>
            </a:r>
          </a:p>
          <a:p>
            <a:pPr marL="342900" indent="-342900">
              <a:buAutoNum type="arabicPeriod"/>
            </a:pPr>
            <a:r>
              <a:rPr lang="en-US" dirty="0"/>
              <a:t>Average Pooling</a:t>
            </a:r>
          </a:p>
        </p:txBody>
      </p:sp>
      <p:sp>
        <p:nvSpPr>
          <p:cNvPr id="7" name="TextBox 6">
            <a:extLst>
              <a:ext uri="{FF2B5EF4-FFF2-40B4-BE49-F238E27FC236}">
                <a16:creationId xmlns:a16="http://schemas.microsoft.com/office/drawing/2014/main" id="{C1B3098D-862C-3E44-AC6B-95A6D032E639}"/>
              </a:ext>
            </a:extLst>
          </p:cNvPr>
          <p:cNvSpPr txBox="1"/>
          <p:nvPr/>
        </p:nvSpPr>
        <p:spPr>
          <a:xfrm>
            <a:off x="3979019" y="6182979"/>
            <a:ext cx="4161717" cy="246221"/>
          </a:xfrm>
          <a:prstGeom prst="rect">
            <a:avLst/>
          </a:prstGeom>
          <a:noFill/>
        </p:spPr>
        <p:txBody>
          <a:bodyPr wrap="none" rtlCol="0">
            <a:spAutoFit/>
          </a:bodyPr>
          <a:lstStyle/>
          <a:p>
            <a:r>
              <a:rPr lang="en-US" sz="1000" dirty="0"/>
              <a:t>Source: https://</a:t>
            </a:r>
            <a:r>
              <a:rPr lang="en-US" sz="1000" dirty="0" err="1"/>
              <a:t>computersciencewiki.org</a:t>
            </a:r>
            <a:r>
              <a:rPr lang="en-US" sz="1000" dirty="0"/>
              <a:t>/</a:t>
            </a:r>
            <a:r>
              <a:rPr lang="en-US" sz="1000" dirty="0" err="1"/>
              <a:t>index.php</a:t>
            </a:r>
            <a:r>
              <a:rPr lang="en-US" sz="1000" dirty="0"/>
              <a:t>/Max-pooling_/_Pooling</a:t>
            </a:r>
          </a:p>
        </p:txBody>
      </p:sp>
      <p:sp>
        <p:nvSpPr>
          <p:cNvPr id="8" name="TextBox 7">
            <a:extLst>
              <a:ext uri="{FF2B5EF4-FFF2-40B4-BE49-F238E27FC236}">
                <a16:creationId xmlns:a16="http://schemas.microsoft.com/office/drawing/2014/main" id="{E45E253B-2F43-7C43-9C07-AC3E98F96AE3}"/>
              </a:ext>
            </a:extLst>
          </p:cNvPr>
          <p:cNvSpPr txBox="1"/>
          <p:nvPr/>
        </p:nvSpPr>
        <p:spPr>
          <a:xfrm>
            <a:off x="4525347" y="998376"/>
            <a:ext cx="5670107" cy="1200329"/>
          </a:xfrm>
          <a:prstGeom prst="rect">
            <a:avLst/>
          </a:prstGeom>
          <a:noFill/>
        </p:spPr>
        <p:txBody>
          <a:bodyPr wrap="square" rtlCol="0">
            <a:spAutoFit/>
          </a:bodyPr>
          <a:lstStyle/>
          <a:p>
            <a:r>
              <a:rPr lang="en-US" dirty="0"/>
              <a:t>Why pooling?:  It reduces the spatial size of the output by reducing the number of parameters</a:t>
            </a:r>
          </a:p>
          <a:p>
            <a:r>
              <a:rPr lang="en-US" dirty="0"/>
              <a:t> </a:t>
            </a:r>
            <a:r>
              <a:rPr lang="en-US" b="1" dirty="0"/>
              <a:t>Pooling</a:t>
            </a:r>
            <a:r>
              <a:rPr lang="en-US" dirty="0"/>
              <a:t> layer operates on each feature map independently.</a:t>
            </a:r>
          </a:p>
        </p:txBody>
      </p:sp>
    </p:spTree>
    <p:extLst>
      <p:ext uri="{BB962C8B-B14F-4D97-AF65-F5344CB8AC3E}">
        <p14:creationId xmlns:p14="http://schemas.microsoft.com/office/powerpoint/2010/main" val="388776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46C2-6B97-4F4F-9CC0-461294C88BAD}"/>
              </a:ext>
            </a:extLst>
          </p:cNvPr>
          <p:cNvSpPr>
            <a:spLocks noGrp="1"/>
          </p:cNvSpPr>
          <p:nvPr>
            <p:ph type="title"/>
          </p:nvPr>
        </p:nvSpPr>
        <p:spPr/>
        <p:txBody>
          <a:bodyPr/>
          <a:lstStyle/>
          <a:p>
            <a:r>
              <a:rPr lang="en-US" dirty="0"/>
              <a:t>Pooling</a:t>
            </a:r>
          </a:p>
        </p:txBody>
      </p:sp>
      <p:pic>
        <p:nvPicPr>
          <p:cNvPr id="7" name="Picture 6">
            <a:extLst>
              <a:ext uri="{FF2B5EF4-FFF2-40B4-BE49-F238E27FC236}">
                <a16:creationId xmlns:a16="http://schemas.microsoft.com/office/drawing/2014/main" id="{675D9350-6CBA-DF46-B361-E14D4908C46C}"/>
              </a:ext>
            </a:extLst>
          </p:cNvPr>
          <p:cNvPicPr>
            <a:picLocks noChangeAspect="1"/>
          </p:cNvPicPr>
          <p:nvPr/>
        </p:nvPicPr>
        <p:blipFill>
          <a:blip r:embed="rId3"/>
          <a:stretch>
            <a:fillRect/>
          </a:stretch>
        </p:blipFill>
        <p:spPr>
          <a:xfrm>
            <a:off x="3869268" y="1123837"/>
            <a:ext cx="6536890" cy="2669230"/>
          </a:xfrm>
          <a:prstGeom prst="rect">
            <a:avLst/>
          </a:prstGeom>
        </p:spPr>
      </p:pic>
      <p:sp>
        <p:nvSpPr>
          <p:cNvPr id="8" name="TextBox 7">
            <a:extLst>
              <a:ext uri="{FF2B5EF4-FFF2-40B4-BE49-F238E27FC236}">
                <a16:creationId xmlns:a16="http://schemas.microsoft.com/office/drawing/2014/main" id="{FB11399D-871D-9B47-A82F-F740BCAB2E66}"/>
              </a:ext>
            </a:extLst>
          </p:cNvPr>
          <p:cNvSpPr txBox="1"/>
          <p:nvPr/>
        </p:nvSpPr>
        <p:spPr>
          <a:xfrm>
            <a:off x="6231467" y="4052796"/>
            <a:ext cx="4697120" cy="246221"/>
          </a:xfrm>
          <a:prstGeom prst="rect">
            <a:avLst/>
          </a:prstGeom>
          <a:noFill/>
        </p:spPr>
        <p:txBody>
          <a:bodyPr wrap="none" rtlCol="0">
            <a:spAutoFit/>
          </a:bodyPr>
          <a:lstStyle/>
          <a:p>
            <a:r>
              <a:rPr lang="en-US" sz="1000" dirty="0"/>
              <a:t>Source: </a:t>
            </a:r>
            <a:r>
              <a:rPr lang="en-US" sz="1000" dirty="0" err="1"/>
              <a:t>Avg</a:t>
            </a:r>
            <a:r>
              <a:rPr lang="en-US" sz="1000" dirty="0"/>
              <a:t> pooling: Kaggle - https://</a:t>
            </a:r>
            <a:r>
              <a:rPr lang="en-US" sz="1000" dirty="0" err="1"/>
              <a:t>www.kaggle.com</a:t>
            </a:r>
            <a:r>
              <a:rPr lang="en-US" sz="1000" dirty="0"/>
              <a:t>/questions-and-answers/59502</a:t>
            </a:r>
          </a:p>
        </p:txBody>
      </p:sp>
      <p:sp>
        <p:nvSpPr>
          <p:cNvPr id="10" name="TextBox 9">
            <a:extLst>
              <a:ext uri="{FF2B5EF4-FFF2-40B4-BE49-F238E27FC236}">
                <a16:creationId xmlns:a16="http://schemas.microsoft.com/office/drawing/2014/main" id="{A0975D44-6F15-7E4E-9529-E5115D8F2CF3}"/>
              </a:ext>
            </a:extLst>
          </p:cNvPr>
          <p:cNvSpPr txBox="1"/>
          <p:nvPr/>
        </p:nvSpPr>
        <p:spPr>
          <a:xfrm>
            <a:off x="3902455" y="4685268"/>
            <a:ext cx="6503703" cy="369332"/>
          </a:xfrm>
          <a:prstGeom prst="rect">
            <a:avLst/>
          </a:prstGeom>
          <a:noFill/>
        </p:spPr>
        <p:txBody>
          <a:bodyPr wrap="none" rtlCol="0">
            <a:spAutoFit/>
          </a:bodyPr>
          <a:lstStyle/>
          <a:p>
            <a:r>
              <a:rPr lang="en-US" dirty="0"/>
              <a:t>Basically calculate the average of the output values over stride of 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28C4DF-83F3-2F4B-A0DE-EE12A6345AB4}"/>
                  </a:ext>
                </a:extLst>
              </p:cNvPr>
              <p:cNvSpPr txBox="1"/>
              <p:nvPr/>
            </p:nvSpPr>
            <p:spPr>
              <a:xfrm>
                <a:off x="5638800" y="5350933"/>
                <a:ext cx="2424062" cy="1429750"/>
              </a:xfrm>
              <a:prstGeom prst="rect">
                <a:avLst/>
              </a:prstGeom>
              <a:noFill/>
            </p:spPr>
            <p:txBody>
              <a:bodyPr wrap="none" rtlCol="0">
                <a:spAutoFit/>
              </a:bodyPr>
              <a:lstStyle/>
              <a:p>
                <a:r>
                  <a:rPr lang="en-US" dirty="0"/>
                  <a:t>Hence: </a:t>
                </a:r>
              </a:p>
              <a:p>
                <a:r>
                  <a:rPr lang="en-US" dirty="0"/>
                  <a:t>Output 1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0+0+2+2</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r>
                  <a:rPr lang="en-US" dirty="0"/>
                  <a:t>Output 2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8</m:t>
                        </m:r>
                      </m:num>
                      <m:den>
                        <m:r>
                          <a:rPr lang="en-US" i="1">
                            <a:latin typeface="Cambria Math" panose="02040503050406030204" pitchFamily="18" charset="0"/>
                          </a:rPr>
                          <m:t>4</m:t>
                        </m:r>
                      </m:den>
                    </m:f>
                    <m:r>
                      <a:rPr lang="en-US" i="1">
                        <a:latin typeface="Cambria Math" panose="02040503050406030204" pitchFamily="18" charset="0"/>
                      </a:rPr>
                      <m:t>=</m:t>
                    </m:r>
                    <m:r>
                      <a:rPr lang="en-US" b="0" i="1" smtClean="0">
                        <a:latin typeface="Cambria Math" panose="02040503050406030204" pitchFamily="18" charset="0"/>
                      </a:rPr>
                      <m:t>5</m:t>
                    </m:r>
                  </m:oMath>
                </a14:m>
                <a:endParaRPr lang="en-US" dirty="0"/>
              </a:p>
              <a:p>
                <a:endParaRPr lang="en-US" dirty="0"/>
              </a:p>
            </p:txBody>
          </p:sp>
        </mc:Choice>
        <mc:Fallback xmlns="">
          <p:sp>
            <p:nvSpPr>
              <p:cNvPr id="12" name="TextBox 11">
                <a:extLst>
                  <a:ext uri="{FF2B5EF4-FFF2-40B4-BE49-F238E27FC236}">
                    <a16:creationId xmlns:a16="http://schemas.microsoft.com/office/drawing/2014/main" id="{9928C4DF-83F3-2F4B-A0DE-EE12A6345AB4}"/>
                  </a:ext>
                </a:extLst>
              </p:cNvPr>
              <p:cNvSpPr txBox="1">
                <a:spLocks noRot="1" noChangeAspect="1" noMove="1" noResize="1" noEditPoints="1" noAdjustHandles="1" noChangeArrowheads="1" noChangeShapeType="1" noTextEdit="1"/>
              </p:cNvSpPr>
              <p:nvPr/>
            </p:nvSpPr>
            <p:spPr>
              <a:xfrm>
                <a:off x="5638800" y="5350933"/>
                <a:ext cx="2424062" cy="1429750"/>
              </a:xfrm>
              <a:prstGeom prst="rect">
                <a:avLst/>
              </a:prstGeom>
              <a:blipFill>
                <a:blip r:embed="rId4"/>
                <a:stretch>
                  <a:fillRect l="-2094" t="-877"/>
                </a:stretch>
              </a:blipFill>
            </p:spPr>
            <p:txBody>
              <a:bodyPr/>
              <a:lstStyle/>
              <a:p>
                <a:r>
                  <a:rPr lang="en-US">
                    <a:noFill/>
                  </a:rPr>
                  <a:t> </a:t>
                </a:r>
              </a:p>
            </p:txBody>
          </p:sp>
        </mc:Fallback>
      </mc:AlternateContent>
    </p:spTree>
    <p:extLst>
      <p:ext uri="{BB962C8B-B14F-4D97-AF65-F5344CB8AC3E}">
        <p14:creationId xmlns:p14="http://schemas.microsoft.com/office/powerpoint/2010/main" val="3196769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14DD-8318-CD4E-8709-C36E75AD579D}"/>
              </a:ext>
            </a:extLst>
          </p:cNvPr>
          <p:cNvSpPr>
            <a:spLocks noGrp="1"/>
          </p:cNvSpPr>
          <p:nvPr>
            <p:ph type="title"/>
          </p:nvPr>
        </p:nvSpPr>
        <p:spPr>
          <a:xfrm>
            <a:off x="252919" y="1123837"/>
            <a:ext cx="3184548" cy="4601183"/>
          </a:xfrm>
        </p:spPr>
        <p:txBody>
          <a:bodyPr>
            <a:normAutofit/>
          </a:bodyPr>
          <a:lstStyle/>
          <a:p>
            <a:r>
              <a:rPr lang="en-US" sz="3200" dirty="0"/>
              <a:t>Backpropagation</a:t>
            </a:r>
          </a:p>
        </p:txBody>
      </p:sp>
      <p:sp>
        <p:nvSpPr>
          <p:cNvPr id="6" name="Content Placeholder 5">
            <a:extLst>
              <a:ext uri="{FF2B5EF4-FFF2-40B4-BE49-F238E27FC236}">
                <a16:creationId xmlns:a16="http://schemas.microsoft.com/office/drawing/2014/main" id="{1B06CE7F-2989-264B-9F94-7E4268ACC577}"/>
              </a:ext>
            </a:extLst>
          </p:cNvPr>
          <p:cNvSpPr>
            <a:spLocks noGrp="1"/>
          </p:cNvSpPr>
          <p:nvPr>
            <p:ph idx="1"/>
          </p:nvPr>
        </p:nvSpPr>
        <p:spPr>
          <a:xfrm>
            <a:off x="4064000" y="864108"/>
            <a:ext cx="7120468" cy="676825"/>
          </a:xfrm>
        </p:spPr>
        <p:txBody>
          <a:bodyPr/>
          <a:lstStyle/>
          <a:p>
            <a:pPr marL="0" indent="0">
              <a:buNone/>
            </a:pPr>
            <a:r>
              <a:rPr lang="en-US" b="1" dirty="0"/>
              <a:t>INPUT * WEIGHTS (KERNEL) + BIAS = OUTPUT</a:t>
            </a:r>
          </a:p>
          <a:p>
            <a:pPr marL="0" indent="0">
              <a:buNone/>
            </a:pPr>
            <a:endParaRPr lang="en-US" dirty="0"/>
          </a:p>
        </p:txBody>
      </p:sp>
      <p:sp>
        <p:nvSpPr>
          <p:cNvPr id="8" name="TextBox 7">
            <a:extLst>
              <a:ext uri="{FF2B5EF4-FFF2-40B4-BE49-F238E27FC236}">
                <a16:creationId xmlns:a16="http://schemas.microsoft.com/office/drawing/2014/main" id="{78647699-B54B-7840-965B-2017FCA7939B}"/>
              </a:ext>
            </a:extLst>
          </p:cNvPr>
          <p:cNvSpPr txBox="1"/>
          <p:nvPr/>
        </p:nvSpPr>
        <p:spPr>
          <a:xfrm>
            <a:off x="5098942" y="1720312"/>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80D82700-1395-064B-AA30-A6E8EA3518E3}"/>
              </a:ext>
            </a:extLst>
          </p:cNvPr>
          <p:cNvPicPr>
            <a:picLocks noChangeAspect="1"/>
          </p:cNvPicPr>
          <p:nvPr/>
        </p:nvPicPr>
        <p:blipFill>
          <a:blip r:embed="rId3"/>
          <a:stretch>
            <a:fillRect/>
          </a:stretch>
        </p:blipFill>
        <p:spPr>
          <a:xfrm>
            <a:off x="3748006" y="1507309"/>
            <a:ext cx="4572000" cy="2565400"/>
          </a:xfrm>
          <a:prstGeom prst="rect">
            <a:avLst/>
          </a:prstGeom>
        </p:spPr>
      </p:pic>
      <p:pic>
        <p:nvPicPr>
          <p:cNvPr id="11" name="Picture 10">
            <a:extLst>
              <a:ext uri="{FF2B5EF4-FFF2-40B4-BE49-F238E27FC236}">
                <a16:creationId xmlns:a16="http://schemas.microsoft.com/office/drawing/2014/main" id="{BD74C2D7-EF2B-6845-BD22-5E2CAA5F6EBC}"/>
              </a:ext>
            </a:extLst>
          </p:cNvPr>
          <p:cNvPicPr>
            <a:picLocks noChangeAspect="1"/>
          </p:cNvPicPr>
          <p:nvPr/>
        </p:nvPicPr>
        <p:blipFill>
          <a:blip r:embed="rId4"/>
          <a:stretch>
            <a:fillRect/>
          </a:stretch>
        </p:blipFill>
        <p:spPr>
          <a:xfrm>
            <a:off x="5481879" y="4276348"/>
            <a:ext cx="5257800" cy="1993900"/>
          </a:xfrm>
          <a:prstGeom prst="rect">
            <a:avLst/>
          </a:prstGeom>
        </p:spPr>
      </p:pic>
      <p:sp>
        <p:nvSpPr>
          <p:cNvPr id="13" name="TextBox 12">
            <a:extLst>
              <a:ext uri="{FF2B5EF4-FFF2-40B4-BE49-F238E27FC236}">
                <a16:creationId xmlns:a16="http://schemas.microsoft.com/office/drawing/2014/main" id="{507C551E-5003-4D49-9F08-E4A53F416E27}"/>
              </a:ext>
            </a:extLst>
          </p:cNvPr>
          <p:cNvSpPr txBox="1"/>
          <p:nvPr/>
        </p:nvSpPr>
        <p:spPr>
          <a:xfrm>
            <a:off x="790413" y="6183823"/>
            <a:ext cx="4118435" cy="246221"/>
          </a:xfrm>
          <a:prstGeom prst="rect">
            <a:avLst/>
          </a:prstGeom>
          <a:noFill/>
        </p:spPr>
        <p:txBody>
          <a:bodyPr wrap="none" rtlCol="0">
            <a:spAutoFit/>
          </a:bodyPr>
          <a:lstStyle/>
          <a:p>
            <a:r>
              <a:rPr lang="en-US" sz="1000" dirty="0"/>
              <a:t>Source: Medium blog post - Backpropagation-for-convolution-with-strides</a:t>
            </a:r>
          </a:p>
        </p:txBody>
      </p:sp>
      <p:sp>
        <p:nvSpPr>
          <p:cNvPr id="14" name="TextBox 13">
            <a:extLst>
              <a:ext uri="{FF2B5EF4-FFF2-40B4-BE49-F238E27FC236}">
                <a16:creationId xmlns:a16="http://schemas.microsoft.com/office/drawing/2014/main" id="{E984205B-8660-8B4F-87CC-C6182E51E3DC}"/>
              </a:ext>
            </a:extLst>
          </p:cNvPr>
          <p:cNvSpPr txBox="1"/>
          <p:nvPr/>
        </p:nvSpPr>
        <p:spPr>
          <a:xfrm>
            <a:off x="8110779" y="6183823"/>
            <a:ext cx="3640740" cy="369332"/>
          </a:xfrm>
          <a:prstGeom prst="rect">
            <a:avLst/>
          </a:prstGeom>
          <a:noFill/>
        </p:spPr>
        <p:txBody>
          <a:bodyPr wrap="none" rtlCol="0">
            <a:spAutoFit/>
          </a:bodyPr>
          <a:lstStyle/>
          <a:p>
            <a:r>
              <a:rPr lang="en-US" dirty="0"/>
              <a:t>derivative of loss </a:t>
            </a:r>
            <a:r>
              <a:rPr lang="en-US" dirty="0" err="1"/>
              <a:t>wrt</a:t>
            </a:r>
            <a:r>
              <a:rPr lang="en-US" dirty="0"/>
              <a:t> to  each output</a:t>
            </a:r>
          </a:p>
        </p:txBody>
      </p:sp>
      <p:sp>
        <p:nvSpPr>
          <p:cNvPr id="15" name="TextBox 14">
            <a:extLst>
              <a:ext uri="{FF2B5EF4-FFF2-40B4-BE49-F238E27FC236}">
                <a16:creationId xmlns:a16="http://schemas.microsoft.com/office/drawing/2014/main" id="{5BA596BC-1626-184E-886E-D0A9B2AE4B5F}"/>
              </a:ext>
            </a:extLst>
          </p:cNvPr>
          <p:cNvSpPr txBox="1"/>
          <p:nvPr/>
        </p:nvSpPr>
        <p:spPr>
          <a:xfrm>
            <a:off x="4064000" y="6405755"/>
            <a:ext cx="4125168" cy="369332"/>
          </a:xfrm>
          <a:prstGeom prst="rect">
            <a:avLst/>
          </a:prstGeom>
          <a:noFill/>
        </p:spPr>
        <p:txBody>
          <a:bodyPr wrap="none" rtlCol="0">
            <a:spAutoFit/>
          </a:bodyPr>
          <a:lstStyle/>
          <a:p>
            <a:r>
              <a:rPr lang="en-US" dirty="0"/>
              <a:t>Derivative of loss with each kernel weight</a:t>
            </a:r>
          </a:p>
        </p:txBody>
      </p:sp>
      <p:sp>
        <p:nvSpPr>
          <p:cNvPr id="16" name="TextBox 15">
            <a:extLst>
              <a:ext uri="{FF2B5EF4-FFF2-40B4-BE49-F238E27FC236}">
                <a16:creationId xmlns:a16="http://schemas.microsoft.com/office/drawing/2014/main" id="{32213209-8FC9-DA40-84A6-7FCADD016BED}"/>
              </a:ext>
            </a:extLst>
          </p:cNvPr>
          <p:cNvSpPr txBox="1"/>
          <p:nvPr/>
        </p:nvSpPr>
        <p:spPr>
          <a:xfrm>
            <a:off x="8189168" y="3998564"/>
            <a:ext cx="2374689" cy="369332"/>
          </a:xfrm>
          <a:prstGeom prst="rect">
            <a:avLst/>
          </a:prstGeom>
          <a:noFill/>
        </p:spPr>
        <p:txBody>
          <a:bodyPr wrap="none" rtlCol="0">
            <a:spAutoFit/>
          </a:bodyPr>
          <a:lstStyle/>
          <a:p>
            <a:r>
              <a:rPr lang="en-US" dirty="0"/>
              <a:t>Remember chain rule?!</a:t>
            </a:r>
          </a:p>
        </p:txBody>
      </p:sp>
      <p:sp>
        <p:nvSpPr>
          <p:cNvPr id="17" name="TextBox 16">
            <a:extLst>
              <a:ext uri="{FF2B5EF4-FFF2-40B4-BE49-F238E27FC236}">
                <a16:creationId xmlns:a16="http://schemas.microsoft.com/office/drawing/2014/main" id="{7F08C735-3037-F143-B591-20BA4AAEB049}"/>
              </a:ext>
            </a:extLst>
          </p:cNvPr>
          <p:cNvSpPr txBox="1"/>
          <p:nvPr/>
        </p:nvSpPr>
        <p:spPr>
          <a:xfrm>
            <a:off x="7868387" y="1676440"/>
            <a:ext cx="1883849" cy="369332"/>
          </a:xfrm>
          <a:prstGeom prst="rect">
            <a:avLst/>
          </a:prstGeom>
          <a:noFill/>
        </p:spPr>
        <p:txBody>
          <a:bodyPr wrap="none" rtlCol="0">
            <a:spAutoFit/>
          </a:bodyPr>
          <a:lstStyle/>
          <a:p>
            <a:r>
              <a:rPr lang="en-US" dirty="0"/>
              <a:t>Forward function!</a:t>
            </a:r>
          </a:p>
        </p:txBody>
      </p:sp>
    </p:spTree>
    <p:extLst>
      <p:ext uri="{BB962C8B-B14F-4D97-AF65-F5344CB8AC3E}">
        <p14:creationId xmlns:p14="http://schemas.microsoft.com/office/powerpoint/2010/main" val="80607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C86C-F122-0742-9138-D7B2E9A0030E}"/>
              </a:ext>
            </a:extLst>
          </p:cNvPr>
          <p:cNvSpPr>
            <a:spLocks noGrp="1"/>
          </p:cNvSpPr>
          <p:nvPr>
            <p:ph type="title"/>
          </p:nvPr>
        </p:nvSpPr>
        <p:spPr/>
        <p:txBody>
          <a:bodyPr>
            <a:normAutofit/>
          </a:bodyPr>
          <a:lstStyle/>
          <a:p>
            <a:r>
              <a:rPr lang="en-US" sz="3000" dirty="0"/>
              <a:t>Backpropagation</a:t>
            </a:r>
          </a:p>
        </p:txBody>
      </p:sp>
      <p:pic>
        <p:nvPicPr>
          <p:cNvPr id="4" name="Content Placeholder 3">
            <a:extLst>
              <a:ext uri="{FF2B5EF4-FFF2-40B4-BE49-F238E27FC236}">
                <a16:creationId xmlns:a16="http://schemas.microsoft.com/office/drawing/2014/main" id="{0C6EA3C5-EE1B-CE4B-A884-05CFCB5B88AA}"/>
              </a:ext>
            </a:extLst>
          </p:cNvPr>
          <p:cNvPicPr>
            <a:picLocks noGrp="1" noChangeAspect="1"/>
          </p:cNvPicPr>
          <p:nvPr>
            <p:ph idx="1"/>
          </p:nvPr>
        </p:nvPicPr>
        <p:blipFill>
          <a:blip r:embed="rId3"/>
          <a:stretch>
            <a:fillRect/>
          </a:stretch>
        </p:blipFill>
        <p:spPr>
          <a:xfrm>
            <a:off x="4356130" y="1266851"/>
            <a:ext cx="6489700" cy="3136900"/>
          </a:xfrm>
          <a:prstGeom prst="rect">
            <a:avLst/>
          </a:prstGeom>
        </p:spPr>
      </p:pic>
      <p:sp>
        <p:nvSpPr>
          <p:cNvPr id="5" name="TextBox 4">
            <a:extLst>
              <a:ext uri="{FF2B5EF4-FFF2-40B4-BE49-F238E27FC236}">
                <a16:creationId xmlns:a16="http://schemas.microsoft.com/office/drawing/2014/main" id="{533A18A4-3F9A-794D-853B-4494596DF91C}"/>
              </a:ext>
            </a:extLst>
          </p:cNvPr>
          <p:cNvSpPr txBox="1"/>
          <p:nvPr/>
        </p:nvSpPr>
        <p:spPr>
          <a:xfrm>
            <a:off x="4602058" y="4564186"/>
            <a:ext cx="5997844" cy="923330"/>
          </a:xfrm>
          <a:prstGeom prst="rect">
            <a:avLst/>
          </a:prstGeom>
          <a:noFill/>
        </p:spPr>
        <p:txBody>
          <a:bodyPr wrap="square" rtlCol="0">
            <a:spAutoFit/>
          </a:bodyPr>
          <a:lstStyle/>
          <a:p>
            <a:r>
              <a:rPr lang="en-US" dirty="0"/>
              <a:t>Dilation: A process of adding zeros to your output so that you can use it as a “kernel” to convolve over input and find the updated weights in backprop</a:t>
            </a:r>
          </a:p>
        </p:txBody>
      </p:sp>
      <p:sp>
        <p:nvSpPr>
          <p:cNvPr id="6" name="TextBox 5">
            <a:extLst>
              <a:ext uri="{FF2B5EF4-FFF2-40B4-BE49-F238E27FC236}">
                <a16:creationId xmlns:a16="http://schemas.microsoft.com/office/drawing/2014/main" id="{D39BA582-8835-6645-B22A-69EB7A67E23C}"/>
              </a:ext>
            </a:extLst>
          </p:cNvPr>
          <p:cNvSpPr txBox="1"/>
          <p:nvPr/>
        </p:nvSpPr>
        <p:spPr>
          <a:xfrm>
            <a:off x="3446727" y="5934670"/>
            <a:ext cx="7758547" cy="923330"/>
          </a:xfrm>
          <a:prstGeom prst="rect">
            <a:avLst/>
          </a:prstGeom>
          <a:noFill/>
        </p:spPr>
        <p:txBody>
          <a:bodyPr wrap="square" rtlCol="0">
            <a:spAutoFit/>
          </a:bodyPr>
          <a:lstStyle/>
          <a:p>
            <a:r>
              <a:rPr lang="en-US" dirty="0"/>
              <a:t>Reach out to me during Monday OH, if you are interested, so that we can work through this on pen and paper. If you understand this, it’s one of the most rewarding things in this course!</a:t>
            </a:r>
          </a:p>
        </p:txBody>
      </p:sp>
      <p:sp>
        <p:nvSpPr>
          <p:cNvPr id="7" name="TextBox 6">
            <a:extLst>
              <a:ext uri="{FF2B5EF4-FFF2-40B4-BE49-F238E27FC236}">
                <a16:creationId xmlns:a16="http://schemas.microsoft.com/office/drawing/2014/main" id="{35EA0EB9-CE52-244C-ABA3-423760EE456F}"/>
              </a:ext>
            </a:extLst>
          </p:cNvPr>
          <p:cNvSpPr txBox="1"/>
          <p:nvPr/>
        </p:nvSpPr>
        <p:spPr>
          <a:xfrm>
            <a:off x="4881966" y="480447"/>
            <a:ext cx="2719014" cy="369332"/>
          </a:xfrm>
          <a:prstGeom prst="rect">
            <a:avLst/>
          </a:prstGeom>
          <a:noFill/>
        </p:spPr>
        <p:txBody>
          <a:bodyPr wrap="none" rtlCol="0">
            <a:spAutoFit/>
          </a:bodyPr>
          <a:lstStyle/>
          <a:p>
            <a:r>
              <a:rPr lang="en-US" dirty="0"/>
              <a:t>This is not an easy concept</a:t>
            </a:r>
          </a:p>
        </p:txBody>
      </p:sp>
      <p:sp>
        <p:nvSpPr>
          <p:cNvPr id="9" name="TextBox 8">
            <a:extLst>
              <a:ext uri="{FF2B5EF4-FFF2-40B4-BE49-F238E27FC236}">
                <a16:creationId xmlns:a16="http://schemas.microsoft.com/office/drawing/2014/main" id="{F1F52EFC-7C9F-2E4A-833F-292A884194B1}"/>
              </a:ext>
            </a:extLst>
          </p:cNvPr>
          <p:cNvSpPr txBox="1"/>
          <p:nvPr/>
        </p:nvSpPr>
        <p:spPr>
          <a:xfrm>
            <a:off x="7700073" y="4237747"/>
            <a:ext cx="4118435" cy="246221"/>
          </a:xfrm>
          <a:prstGeom prst="rect">
            <a:avLst/>
          </a:prstGeom>
          <a:noFill/>
        </p:spPr>
        <p:txBody>
          <a:bodyPr wrap="none" rtlCol="0">
            <a:spAutoFit/>
          </a:bodyPr>
          <a:lstStyle/>
          <a:p>
            <a:r>
              <a:rPr lang="en-US" sz="1000" dirty="0"/>
              <a:t>Source: Medium blog post - Backpropagation-for-convolution-with-strides</a:t>
            </a:r>
          </a:p>
        </p:txBody>
      </p:sp>
    </p:spTree>
    <p:extLst>
      <p:ext uri="{BB962C8B-B14F-4D97-AF65-F5344CB8AC3E}">
        <p14:creationId xmlns:p14="http://schemas.microsoft.com/office/powerpoint/2010/main" val="375254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3084-B657-4D49-BC2D-CAA2C7248EF8}"/>
              </a:ext>
            </a:extLst>
          </p:cNvPr>
          <p:cNvSpPr>
            <a:spLocks noGrp="1"/>
          </p:cNvSpPr>
          <p:nvPr>
            <p:ph type="title"/>
          </p:nvPr>
        </p:nvSpPr>
        <p:spPr/>
        <p:txBody>
          <a:bodyPr>
            <a:noAutofit/>
          </a:bodyPr>
          <a:lstStyle/>
          <a:p>
            <a:r>
              <a:rPr lang="en-US" sz="3000" dirty="0"/>
              <a:t>Backpropagation with stride = 2</a:t>
            </a:r>
          </a:p>
        </p:txBody>
      </p:sp>
      <p:pic>
        <p:nvPicPr>
          <p:cNvPr id="4" name="Content Placeholder 3">
            <a:extLst>
              <a:ext uri="{FF2B5EF4-FFF2-40B4-BE49-F238E27FC236}">
                <a16:creationId xmlns:a16="http://schemas.microsoft.com/office/drawing/2014/main" id="{E6BE7E44-A68C-634D-847B-BEBB75D1B748}"/>
              </a:ext>
            </a:extLst>
          </p:cNvPr>
          <p:cNvPicPr>
            <a:picLocks noGrp="1" noChangeAspect="1"/>
          </p:cNvPicPr>
          <p:nvPr>
            <p:ph idx="1"/>
          </p:nvPr>
        </p:nvPicPr>
        <p:blipFill>
          <a:blip r:embed="rId3"/>
          <a:stretch>
            <a:fillRect/>
          </a:stretch>
        </p:blipFill>
        <p:spPr>
          <a:xfrm>
            <a:off x="3868738" y="1370756"/>
            <a:ext cx="7315200" cy="4106962"/>
          </a:xfrm>
          <a:prstGeom prst="rect">
            <a:avLst/>
          </a:prstGeom>
        </p:spPr>
      </p:pic>
      <p:sp>
        <p:nvSpPr>
          <p:cNvPr id="5" name="TextBox 4">
            <a:extLst>
              <a:ext uri="{FF2B5EF4-FFF2-40B4-BE49-F238E27FC236}">
                <a16:creationId xmlns:a16="http://schemas.microsoft.com/office/drawing/2014/main" id="{FAD3999D-2C53-4347-9F43-3CE5BC0F352E}"/>
              </a:ext>
            </a:extLst>
          </p:cNvPr>
          <p:cNvSpPr txBox="1"/>
          <p:nvPr/>
        </p:nvSpPr>
        <p:spPr>
          <a:xfrm>
            <a:off x="790413" y="6183823"/>
            <a:ext cx="4118435" cy="246221"/>
          </a:xfrm>
          <a:prstGeom prst="rect">
            <a:avLst/>
          </a:prstGeom>
          <a:noFill/>
        </p:spPr>
        <p:txBody>
          <a:bodyPr wrap="none" rtlCol="0">
            <a:spAutoFit/>
          </a:bodyPr>
          <a:lstStyle/>
          <a:p>
            <a:r>
              <a:rPr lang="en-US" sz="1000" dirty="0"/>
              <a:t>Source: Medium blog post - Backpropagation-for-convolution-with-strides</a:t>
            </a:r>
          </a:p>
        </p:txBody>
      </p:sp>
      <p:sp>
        <p:nvSpPr>
          <p:cNvPr id="6" name="TextBox 5">
            <a:extLst>
              <a:ext uri="{FF2B5EF4-FFF2-40B4-BE49-F238E27FC236}">
                <a16:creationId xmlns:a16="http://schemas.microsoft.com/office/drawing/2014/main" id="{01EA0C6C-845C-B24F-996C-CBCE5A5ACFE9}"/>
              </a:ext>
            </a:extLst>
          </p:cNvPr>
          <p:cNvSpPr txBox="1"/>
          <p:nvPr/>
        </p:nvSpPr>
        <p:spPr>
          <a:xfrm>
            <a:off x="433952" y="94566"/>
            <a:ext cx="11577234" cy="646331"/>
          </a:xfrm>
          <a:prstGeom prst="rect">
            <a:avLst/>
          </a:prstGeom>
          <a:noFill/>
        </p:spPr>
        <p:txBody>
          <a:bodyPr wrap="square" rtlCol="0">
            <a:spAutoFit/>
          </a:bodyPr>
          <a:lstStyle/>
          <a:p>
            <a:r>
              <a:rPr lang="en-US" dirty="0"/>
              <a:t>A set of inputs will not contribute to every output (because we are SCANNING!) but a set of filters/kernels will contribute to every output!</a:t>
            </a:r>
          </a:p>
        </p:txBody>
      </p:sp>
    </p:spTree>
    <p:extLst>
      <p:ext uri="{BB962C8B-B14F-4D97-AF65-F5344CB8AC3E}">
        <p14:creationId xmlns:p14="http://schemas.microsoft.com/office/powerpoint/2010/main" val="23100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31AD-20E4-2546-9414-63E6B570EED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89DC6AA-D0C1-7546-B67E-6CF443F70B57}"/>
              </a:ext>
            </a:extLst>
          </p:cNvPr>
          <p:cNvSpPr>
            <a:spLocks noGrp="1"/>
          </p:cNvSpPr>
          <p:nvPr>
            <p:ph idx="1"/>
          </p:nvPr>
        </p:nvSpPr>
        <p:spPr/>
        <p:txBody>
          <a:bodyPr>
            <a:normAutofit/>
          </a:bodyPr>
          <a:lstStyle/>
          <a:p>
            <a:pPr marL="0" indent="0" algn="ctr">
              <a:buNone/>
            </a:pPr>
            <a:r>
              <a:rPr lang="en-US" sz="3600" dirty="0"/>
              <a:t>THANK YOU!</a:t>
            </a:r>
          </a:p>
          <a:p>
            <a:pPr marL="0" indent="0" algn="ctr">
              <a:buNone/>
            </a:pPr>
            <a:r>
              <a:rPr lang="en-US" sz="3600" dirty="0"/>
              <a:t>Please don’t forget to submit your hw1p1 and p2.</a:t>
            </a:r>
          </a:p>
          <a:p>
            <a:pPr marL="0" indent="0" algn="ctr">
              <a:buNone/>
            </a:pPr>
            <a:endParaRPr lang="en-US" sz="3600" dirty="0"/>
          </a:p>
          <a:p>
            <a:pPr marL="0" indent="0" algn="ctr">
              <a:buNone/>
            </a:pPr>
            <a:r>
              <a:rPr lang="en-US" sz="3600" dirty="0"/>
              <a:t>After all “ it does not do to dwell on dreams and forget to live” (ahem submit </a:t>
            </a:r>
            <a:r>
              <a:rPr lang="en-US" sz="3600" dirty="0" err="1"/>
              <a:t>hws</a:t>
            </a:r>
            <a:r>
              <a:rPr lang="en-US" sz="3600" dirty="0"/>
              <a:t>) </a:t>
            </a:r>
          </a:p>
          <a:p>
            <a:pPr marL="0" indent="0" algn="ctr">
              <a:buNone/>
            </a:pPr>
            <a:r>
              <a:rPr lang="en-US" sz="1800" i="1" dirty="0"/>
              <a:t>Trivia: Where is </a:t>
            </a:r>
            <a:r>
              <a:rPr lang="en-US" sz="1800" i="1"/>
              <a:t>this line </a:t>
            </a:r>
            <a:r>
              <a:rPr lang="en-US" sz="1800" i="1" dirty="0"/>
              <a:t>from?</a:t>
            </a:r>
          </a:p>
        </p:txBody>
      </p:sp>
    </p:spTree>
    <p:extLst>
      <p:ext uri="{BB962C8B-B14F-4D97-AF65-F5344CB8AC3E}">
        <p14:creationId xmlns:p14="http://schemas.microsoft.com/office/powerpoint/2010/main" val="359077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6FC6-0DB0-5341-A165-48FF2507477A}"/>
              </a:ext>
            </a:extLst>
          </p:cNvPr>
          <p:cNvSpPr>
            <a:spLocks noGrp="1"/>
          </p:cNvSpPr>
          <p:nvPr>
            <p:ph type="title"/>
          </p:nvPr>
        </p:nvSpPr>
        <p:spPr/>
        <p:txBody>
          <a:bodyPr/>
          <a:lstStyle/>
          <a:p>
            <a:r>
              <a:rPr lang="en-US" dirty="0"/>
              <a:t>What have we done so far?</a:t>
            </a:r>
          </a:p>
        </p:txBody>
      </p:sp>
      <p:sp>
        <p:nvSpPr>
          <p:cNvPr id="3" name="Content Placeholder 2">
            <a:extLst>
              <a:ext uri="{FF2B5EF4-FFF2-40B4-BE49-F238E27FC236}">
                <a16:creationId xmlns:a16="http://schemas.microsoft.com/office/drawing/2014/main" id="{4E64F2AC-2917-9849-A305-8121E54D7C8E}"/>
              </a:ext>
            </a:extLst>
          </p:cNvPr>
          <p:cNvSpPr>
            <a:spLocks noGrp="1"/>
          </p:cNvSpPr>
          <p:nvPr>
            <p:ph idx="1"/>
          </p:nvPr>
        </p:nvSpPr>
        <p:spPr/>
        <p:txBody>
          <a:bodyPr/>
          <a:lstStyle/>
          <a:p>
            <a:r>
              <a:rPr lang="en-US" dirty="0"/>
              <a:t>A perceptron construct</a:t>
            </a:r>
          </a:p>
          <a:p>
            <a:r>
              <a:rPr lang="en-US" dirty="0"/>
              <a:t>Design a simple MLP structure</a:t>
            </a:r>
          </a:p>
          <a:p>
            <a:r>
              <a:rPr lang="en-US" dirty="0"/>
              <a:t>Think how patterns can be detected</a:t>
            </a:r>
          </a:p>
          <a:p>
            <a:r>
              <a:rPr lang="en-US" dirty="0"/>
              <a:t> Backpropagation</a:t>
            </a:r>
          </a:p>
          <a:p>
            <a:r>
              <a:rPr lang="en-US" dirty="0"/>
              <a:t>Learn how weights and biases are updated</a:t>
            </a:r>
          </a:p>
        </p:txBody>
      </p:sp>
    </p:spTree>
    <p:extLst>
      <p:ext uri="{BB962C8B-B14F-4D97-AF65-F5344CB8AC3E}">
        <p14:creationId xmlns:p14="http://schemas.microsoft.com/office/powerpoint/2010/main" val="304320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2E66-B480-CF4A-9098-DBD25B7A3BDA}"/>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6CFA5CF5-758F-5846-A8D3-590FB6ADC615}"/>
              </a:ext>
            </a:extLst>
          </p:cNvPr>
          <p:cNvSpPr>
            <a:spLocks noGrp="1"/>
          </p:cNvSpPr>
          <p:nvPr>
            <p:ph idx="1"/>
          </p:nvPr>
        </p:nvSpPr>
        <p:spPr/>
        <p:txBody>
          <a:bodyPr/>
          <a:lstStyle/>
          <a:p>
            <a:r>
              <a:rPr lang="en-US" dirty="0"/>
              <a:t>1. Motivation – pitfalls of simple MLP?</a:t>
            </a:r>
          </a:p>
          <a:p>
            <a:r>
              <a:rPr lang="en-US" dirty="0"/>
              <a:t>2. Scanning MLPs</a:t>
            </a:r>
          </a:p>
          <a:p>
            <a:r>
              <a:rPr lang="en-US" dirty="0"/>
              <a:t>3. What is CNN? </a:t>
            </a:r>
          </a:p>
          <a:p>
            <a:r>
              <a:rPr lang="en-US" dirty="0"/>
              <a:t>4. What is filter, channel, stride, and the process of convolution?</a:t>
            </a:r>
          </a:p>
          <a:p>
            <a:r>
              <a:rPr lang="en-US" dirty="0"/>
              <a:t>5. Forward function of CNN, how does the filter convolve? Output formula</a:t>
            </a:r>
          </a:p>
          <a:p>
            <a:r>
              <a:rPr lang="en-US" dirty="0"/>
              <a:t>6. </a:t>
            </a:r>
            <a:r>
              <a:rPr lang="en-US" dirty="0" err="1"/>
              <a:t>Downsampling</a:t>
            </a:r>
            <a:r>
              <a:rPr lang="en-US" dirty="0"/>
              <a:t> techniques: Pooling – Max,  Min, Average</a:t>
            </a:r>
          </a:p>
          <a:p>
            <a:r>
              <a:rPr lang="en-US" dirty="0"/>
              <a:t>7. Introduction to Backpropagation</a:t>
            </a:r>
          </a:p>
          <a:p>
            <a:pPr marL="0" indent="0">
              <a:buNone/>
            </a:pPr>
            <a:endParaRPr lang="en-US" dirty="0"/>
          </a:p>
        </p:txBody>
      </p:sp>
    </p:spTree>
    <p:extLst>
      <p:ext uri="{BB962C8B-B14F-4D97-AF65-F5344CB8AC3E}">
        <p14:creationId xmlns:p14="http://schemas.microsoft.com/office/powerpoint/2010/main" val="261515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1EA7-98C1-3344-80A9-992070A917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E488481-9522-3048-A524-495506EE8D56}"/>
              </a:ext>
            </a:extLst>
          </p:cNvPr>
          <p:cNvSpPr>
            <a:spLocks noGrp="1"/>
          </p:cNvSpPr>
          <p:nvPr>
            <p:ph idx="1"/>
          </p:nvPr>
        </p:nvSpPr>
        <p:spPr>
          <a:xfrm>
            <a:off x="3869268" y="1123838"/>
            <a:ext cx="7315200" cy="2161804"/>
          </a:xfrm>
        </p:spPr>
        <p:txBody>
          <a:bodyPr>
            <a:normAutofit fontScale="92500"/>
          </a:bodyPr>
          <a:lstStyle/>
          <a:p>
            <a:pPr marL="0" indent="0">
              <a:buNone/>
            </a:pPr>
            <a:endParaRPr lang="en-US" dirty="0"/>
          </a:p>
          <a:p>
            <a:r>
              <a:rPr lang="en-US" dirty="0"/>
              <a:t>Your network learns to detect a pattern at a certain region/subspace</a:t>
            </a:r>
          </a:p>
          <a:p>
            <a:r>
              <a:rPr lang="en-US" dirty="0"/>
              <a:t> Suppose  at the 5</a:t>
            </a:r>
            <a:r>
              <a:rPr lang="en-US" baseline="30000" dirty="0"/>
              <a:t>th</a:t>
            </a:r>
            <a:r>
              <a:rPr lang="en-US" dirty="0"/>
              <a:t> second of an utterance you hear the word – “</a:t>
            </a:r>
            <a:r>
              <a:rPr lang="en-US" dirty="0" err="1"/>
              <a:t>HarryPotter</a:t>
            </a:r>
            <a:r>
              <a:rPr lang="en-US" dirty="0"/>
              <a:t>”.  What happens if the word appears elsewhere?</a:t>
            </a:r>
          </a:p>
          <a:p>
            <a:r>
              <a:rPr lang="en-US" dirty="0"/>
              <a:t>Same thing with memes, we want to detect the dog regardless of where it is placed. </a:t>
            </a:r>
          </a:p>
          <a:p>
            <a:endParaRPr lang="en-US" dirty="0"/>
          </a:p>
        </p:txBody>
      </p:sp>
      <p:pic>
        <p:nvPicPr>
          <p:cNvPr id="8" name="Picture 7">
            <a:extLst>
              <a:ext uri="{FF2B5EF4-FFF2-40B4-BE49-F238E27FC236}">
                <a16:creationId xmlns:a16="http://schemas.microsoft.com/office/drawing/2014/main" id="{D8491F21-1C1C-6544-BEE1-2FFEBB4C642C}"/>
              </a:ext>
            </a:extLst>
          </p:cNvPr>
          <p:cNvPicPr>
            <a:picLocks noChangeAspect="1"/>
          </p:cNvPicPr>
          <p:nvPr/>
        </p:nvPicPr>
        <p:blipFill rotWithShape="1">
          <a:blip r:embed="rId3"/>
          <a:srcRect l="-830" t="-2146" r="42632" b="36396"/>
          <a:stretch/>
        </p:blipFill>
        <p:spPr>
          <a:xfrm>
            <a:off x="7821858" y="3177543"/>
            <a:ext cx="2986011" cy="2087527"/>
          </a:xfrm>
          <a:prstGeom prst="rect">
            <a:avLst/>
          </a:prstGeom>
        </p:spPr>
      </p:pic>
      <p:pic>
        <p:nvPicPr>
          <p:cNvPr id="10" name="Picture 9">
            <a:extLst>
              <a:ext uri="{FF2B5EF4-FFF2-40B4-BE49-F238E27FC236}">
                <a16:creationId xmlns:a16="http://schemas.microsoft.com/office/drawing/2014/main" id="{D3223E43-976F-E346-8A67-85A91D03974D}"/>
              </a:ext>
            </a:extLst>
          </p:cNvPr>
          <p:cNvPicPr>
            <a:picLocks noChangeAspect="1"/>
          </p:cNvPicPr>
          <p:nvPr/>
        </p:nvPicPr>
        <p:blipFill rotWithShape="1">
          <a:blip r:embed="rId3"/>
          <a:srcRect l="35905" t="30727" r="97" b="10333"/>
          <a:stretch/>
        </p:blipFill>
        <p:spPr>
          <a:xfrm>
            <a:off x="3869268" y="3285642"/>
            <a:ext cx="3283723" cy="1871330"/>
          </a:xfrm>
          <a:prstGeom prst="rect">
            <a:avLst/>
          </a:prstGeom>
        </p:spPr>
      </p:pic>
      <p:sp>
        <p:nvSpPr>
          <p:cNvPr id="5" name="TextBox 4">
            <a:extLst>
              <a:ext uri="{FF2B5EF4-FFF2-40B4-BE49-F238E27FC236}">
                <a16:creationId xmlns:a16="http://schemas.microsoft.com/office/drawing/2014/main" id="{22EED5AA-769E-2A4A-998E-88911D10B4DD}"/>
              </a:ext>
            </a:extLst>
          </p:cNvPr>
          <p:cNvSpPr txBox="1"/>
          <p:nvPr/>
        </p:nvSpPr>
        <p:spPr>
          <a:xfrm>
            <a:off x="790414" y="6211669"/>
            <a:ext cx="11279498" cy="646331"/>
          </a:xfrm>
          <a:prstGeom prst="rect">
            <a:avLst/>
          </a:prstGeom>
          <a:noFill/>
        </p:spPr>
        <p:txBody>
          <a:bodyPr wrap="none" rtlCol="0">
            <a:spAutoFit/>
          </a:bodyPr>
          <a:lstStyle/>
          <a:p>
            <a:r>
              <a:rPr lang="en-US" dirty="0"/>
              <a:t>Basically  the location of pattern is not important, but detecting the pattern itself is important! – </a:t>
            </a:r>
            <a:r>
              <a:rPr lang="en-US" b="1" dirty="0"/>
              <a:t>SHIFT INVARIANCE</a:t>
            </a:r>
          </a:p>
          <a:p>
            <a:endParaRPr lang="en-US" dirty="0"/>
          </a:p>
        </p:txBody>
      </p:sp>
    </p:spTree>
    <p:extLst>
      <p:ext uri="{BB962C8B-B14F-4D97-AF65-F5344CB8AC3E}">
        <p14:creationId xmlns:p14="http://schemas.microsoft.com/office/powerpoint/2010/main" val="189032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8B4C-71C5-AA4F-93E0-995D6E32C2EE}"/>
              </a:ext>
            </a:extLst>
          </p:cNvPr>
          <p:cNvSpPr>
            <a:spLocks noGrp="1"/>
          </p:cNvSpPr>
          <p:nvPr>
            <p:ph type="title"/>
          </p:nvPr>
        </p:nvSpPr>
        <p:spPr/>
        <p:txBody>
          <a:bodyPr/>
          <a:lstStyle/>
          <a:p>
            <a:r>
              <a:rPr lang="en-US" dirty="0"/>
              <a:t>Scanning MLPs:</a:t>
            </a:r>
          </a:p>
        </p:txBody>
      </p:sp>
      <p:sp>
        <p:nvSpPr>
          <p:cNvPr id="3" name="Content Placeholder 2">
            <a:extLst>
              <a:ext uri="{FF2B5EF4-FFF2-40B4-BE49-F238E27FC236}">
                <a16:creationId xmlns:a16="http://schemas.microsoft.com/office/drawing/2014/main" id="{6C0F71E5-1C7C-0C41-B942-D23B87106F84}"/>
              </a:ext>
            </a:extLst>
          </p:cNvPr>
          <p:cNvSpPr>
            <a:spLocks noGrp="1"/>
          </p:cNvSpPr>
          <p:nvPr>
            <p:ph idx="1"/>
          </p:nvPr>
        </p:nvSpPr>
        <p:spPr>
          <a:xfrm>
            <a:off x="3784601" y="559817"/>
            <a:ext cx="7315200" cy="5120640"/>
          </a:xfrm>
        </p:spPr>
        <p:txBody>
          <a:bodyPr/>
          <a:lstStyle/>
          <a:p>
            <a:r>
              <a:rPr lang="en-US" dirty="0"/>
              <a:t>How do you detect patterns in a shift invariant format?</a:t>
            </a:r>
          </a:p>
          <a:p>
            <a:r>
              <a:rPr lang="en-US" dirty="0"/>
              <a:t>Build a perceptron, scan the input area. Wait SCAN? – Yes!</a:t>
            </a:r>
          </a:p>
          <a:p>
            <a:r>
              <a:rPr lang="en-US" dirty="0"/>
              <a:t>1-D scan for sound; vs 2-D scan for images</a:t>
            </a:r>
          </a:p>
          <a:p>
            <a:r>
              <a:rPr lang="en-US" dirty="0"/>
              <a:t>Scan across the entire time if it is an audio clip or utterance</a:t>
            </a:r>
          </a:p>
          <a:p>
            <a:r>
              <a:rPr lang="en-US" dirty="0"/>
              <a:t>Or along length and breadth of an image</a:t>
            </a:r>
          </a:p>
          <a:p>
            <a:endParaRPr lang="en-US" dirty="0"/>
          </a:p>
          <a:p>
            <a:endParaRPr lang="en-US" dirty="0"/>
          </a:p>
          <a:p>
            <a:endParaRPr lang="en-US" dirty="0"/>
          </a:p>
          <a:p>
            <a:pPr marL="0" indent="0">
              <a:buNone/>
            </a:pPr>
            <a:endParaRPr lang="en-US" dirty="0"/>
          </a:p>
        </p:txBody>
      </p:sp>
      <p:pic>
        <p:nvPicPr>
          <p:cNvPr id="7" name="Picture 6">
            <a:extLst>
              <a:ext uri="{FF2B5EF4-FFF2-40B4-BE49-F238E27FC236}">
                <a16:creationId xmlns:a16="http://schemas.microsoft.com/office/drawing/2014/main" id="{0BAFC5B8-58B1-9F4E-8871-BD8C2541D232}"/>
              </a:ext>
            </a:extLst>
          </p:cNvPr>
          <p:cNvPicPr>
            <a:picLocks noChangeAspect="1"/>
          </p:cNvPicPr>
          <p:nvPr/>
        </p:nvPicPr>
        <p:blipFill>
          <a:blip r:embed="rId3"/>
          <a:stretch>
            <a:fillRect/>
          </a:stretch>
        </p:blipFill>
        <p:spPr>
          <a:xfrm>
            <a:off x="6465890" y="2974097"/>
            <a:ext cx="5705339" cy="3332110"/>
          </a:xfrm>
          <a:prstGeom prst="rect">
            <a:avLst/>
          </a:prstGeom>
        </p:spPr>
      </p:pic>
      <p:sp>
        <p:nvSpPr>
          <p:cNvPr id="8" name="TextBox 7">
            <a:extLst>
              <a:ext uri="{FF2B5EF4-FFF2-40B4-BE49-F238E27FC236}">
                <a16:creationId xmlns:a16="http://schemas.microsoft.com/office/drawing/2014/main" id="{4F7C6FAC-FA86-AE4D-9902-93CB1DA00C1F}"/>
              </a:ext>
            </a:extLst>
          </p:cNvPr>
          <p:cNvSpPr txBox="1"/>
          <p:nvPr/>
        </p:nvSpPr>
        <p:spPr>
          <a:xfrm>
            <a:off x="6248133" y="6167707"/>
            <a:ext cx="5923096" cy="276999"/>
          </a:xfrm>
          <a:prstGeom prst="rect">
            <a:avLst/>
          </a:prstGeom>
          <a:noFill/>
        </p:spPr>
        <p:txBody>
          <a:bodyPr wrap="none" rtlCol="0">
            <a:spAutoFit/>
          </a:bodyPr>
          <a:lstStyle/>
          <a:p>
            <a:r>
              <a:rPr lang="en-US" sz="1200" dirty="0"/>
              <a:t>Special thanks: Mansi  A. for helping me @12am last night with her free PS to refine this gif</a:t>
            </a:r>
          </a:p>
        </p:txBody>
      </p:sp>
    </p:spTree>
    <p:extLst>
      <p:ext uri="{BB962C8B-B14F-4D97-AF65-F5344CB8AC3E}">
        <p14:creationId xmlns:p14="http://schemas.microsoft.com/office/powerpoint/2010/main" val="400764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6DAC-8DC5-E54C-B73D-9A8E1DF7BBAB}"/>
              </a:ext>
            </a:extLst>
          </p:cNvPr>
          <p:cNvSpPr>
            <a:spLocks noGrp="1"/>
          </p:cNvSpPr>
          <p:nvPr>
            <p:ph type="title"/>
          </p:nvPr>
        </p:nvSpPr>
        <p:spPr/>
        <p:txBody>
          <a:bodyPr/>
          <a:lstStyle/>
          <a:p>
            <a:r>
              <a:rPr lang="en-US" dirty="0"/>
              <a:t>What is CNN? Scanning MLPs</a:t>
            </a:r>
          </a:p>
        </p:txBody>
      </p:sp>
      <p:sp>
        <p:nvSpPr>
          <p:cNvPr id="3" name="Content Placeholder 2">
            <a:extLst>
              <a:ext uri="{FF2B5EF4-FFF2-40B4-BE49-F238E27FC236}">
                <a16:creationId xmlns:a16="http://schemas.microsoft.com/office/drawing/2014/main" id="{7DB7BB45-F030-5C4E-BF59-32FC7A289D6D}"/>
              </a:ext>
            </a:extLst>
          </p:cNvPr>
          <p:cNvSpPr>
            <a:spLocks noGrp="1"/>
          </p:cNvSpPr>
          <p:nvPr>
            <p:ph idx="1"/>
          </p:nvPr>
        </p:nvSpPr>
        <p:spPr/>
        <p:txBody>
          <a:bodyPr/>
          <a:lstStyle/>
          <a:p>
            <a:r>
              <a:rPr lang="en-US" dirty="0"/>
              <a:t>Basically a scanning MLP</a:t>
            </a:r>
          </a:p>
        </p:txBody>
      </p:sp>
      <p:pic>
        <p:nvPicPr>
          <p:cNvPr id="5" name="Picture 4">
            <a:extLst>
              <a:ext uri="{FF2B5EF4-FFF2-40B4-BE49-F238E27FC236}">
                <a16:creationId xmlns:a16="http://schemas.microsoft.com/office/drawing/2014/main" id="{E15D4E48-CA41-B543-B5A5-5BF46C308771}"/>
              </a:ext>
            </a:extLst>
          </p:cNvPr>
          <p:cNvPicPr>
            <a:picLocks noChangeAspect="1"/>
          </p:cNvPicPr>
          <p:nvPr/>
        </p:nvPicPr>
        <p:blipFill>
          <a:blip r:embed="rId3"/>
          <a:stretch>
            <a:fillRect/>
          </a:stretch>
        </p:blipFill>
        <p:spPr>
          <a:xfrm>
            <a:off x="3786681" y="2157236"/>
            <a:ext cx="7480374" cy="4046056"/>
          </a:xfrm>
          <a:prstGeom prst="rect">
            <a:avLst/>
          </a:prstGeom>
        </p:spPr>
      </p:pic>
      <p:sp>
        <p:nvSpPr>
          <p:cNvPr id="6" name="TextBox 5">
            <a:extLst>
              <a:ext uri="{FF2B5EF4-FFF2-40B4-BE49-F238E27FC236}">
                <a16:creationId xmlns:a16="http://schemas.microsoft.com/office/drawing/2014/main" id="{B71F02F8-5AE2-E641-AA8E-4ADB8CE20F0B}"/>
              </a:ext>
            </a:extLst>
          </p:cNvPr>
          <p:cNvSpPr txBox="1"/>
          <p:nvPr/>
        </p:nvSpPr>
        <p:spPr>
          <a:xfrm>
            <a:off x="5963878" y="6226391"/>
            <a:ext cx="2945165" cy="369332"/>
          </a:xfrm>
          <a:prstGeom prst="rect">
            <a:avLst/>
          </a:prstGeom>
          <a:noFill/>
        </p:spPr>
        <p:txBody>
          <a:bodyPr wrap="none" rtlCol="0">
            <a:spAutoFit/>
          </a:bodyPr>
          <a:lstStyle/>
          <a:p>
            <a:r>
              <a:rPr lang="en-US" dirty="0"/>
              <a:t>Courtesy: Dr. </a:t>
            </a:r>
            <a:r>
              <a:rPr lang="en-US" dirty="0" err="1"/>
              <a:t>Bhiksha’s</a:t>
            </a:r>
            <a:r>
              <a:rPr lang="en-US" dirty="0"/>
              <a:t> slides</a:t>
            </a:r>
          </a:p>
        </p:txBody>
      </p:sp>
      <p:sp>
        <p:nvSpPr>
          <p:cNvPr id="7" name="TextBox 6">
            <a:extLst>
              <a:ext uri="{FF2B5EF4-FFF2-40B4-BE49-F238E27FC236}">
                <a16:creationId xmlns:a16="http://schemas.microsoft.com/office/drawing/2014/main" id="{C9C0A09C-AFD3-5948-BCD1-B59EF334A257}"/>
              </a:ext>
            </a:extLst>
          </p:cNvPr>
          <p:cNvSpPr txBox="1"/>
          <p:nvPr/>
        </p:nvSpPr>
        <p:spPr>
          <a:xfrm>
            <a:off x="3688454" y="67456"/>
            <a:ext cx="7496014" cy="2308324"/>
          </a:xfrm>
          <a:prstGeom prst="rect">
            <a:avLst/>
          </a:prstGeom>
          <a:noFill/>
        </p:spPr>
        <p:txBody>
          <a:bodyPr wrap="square" rtlCol="0">
            <a:spAutoFit/>
          </a:bodyPr>
          <a:lstStyle/>
          <a:p>
            <a:r>
              <a:rPr lang="en-US" dirty="0"/>
              <a:t>Think of every ”window” of the input being scanned by a single MLP and to detect a pattern.</a:t>
            </a:r>
          </a:p>
          <a:p>
            <a:r>
              <a:rPr lang="en-US" dirty="0"/>
              <a:t>Ex:  we want to detect which window of the input  has the audio  “Harry Potter”? </a:t>
            </a:r>
          </a:p>
          <a:p>
            <a:r>
              <a:rPr lang="en-US" dirty="0"/>
              <a:t>Now each MLP has weights that will create an output in the forward function, and since our pattern will have specific input values (like frequencies), we want to do a max() over all MLPs and see which one was able to detect it. </a:t>
            </a:r>
          </a:p>
          <a:p>
            <a:endParaRPr lang="en-US" dirty="0"/>
          </a:p>
        </p:txBody>
      </p:sp>
    </p:spTree>
    <p:extLst>
      <p:ext uri="{BB962C8B-B14F-4D97-AF65-F5344CB8AC3E}">
        <p14:creationId xmlns:p14="http://schemas.microsoft.com/office/powerpoint/2010/main" val="29907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271C-C2A3-5944-8BB7-93D4D676F944}"/>
              </a:ext>
            </a:extLst>
          </p:cNvPr>
          <p:cNvSpPr>
            <a:spLocks noGrp="1"/>
          </p:cNvSpPr>
          <p:nvPr>
            <p:ph type="title"/>
          </p:nvPr>
        </p:nvSpPr>
        <p:spPr/>
        <p:txBody>
          <a:bodyPr/>
          <a:lstStyle/>
          <a:p>
            <a:r>
              <a:rPr lang="en-US" dirty="0"/>
              <a:t>Images – what are these?</a:t>
            </a:r>
          </a:p>
        </p:txBody>
      </p:sp>
      <p:pic>
        <p:nvPicPr>
          <p:cNvPr id="4" name="Content Placeholder 3">
            <a:extLst>
              <a:ext uri="{FF2B5EF4-FFF2-40B4-BE49-F238E27FC236}">
                <a16:creationId xmlns:a16="http://schemas.microsoft.com/office/drawing/2014/main" id="{00C21E05-A2E4-8C46-9788-EDB92B7558C0}"/>
              </a:ext>
            </a:extLst>
          </p:cNvPr>
          <p:cNvPicPr>
            <a:picLocks noGrp="1" noChangeAspect="1"/>
          </p:cNvPicPr>
          <p:nvPr>
            <p:ph idx="1"/>
          </p:nvPr>
        </p:nvPicPr>
        <p:blipFill>
          <a:blip r:embed="rId3"/>
          <a:stretch>
            <a:fillRect/>
          </a:stretch>
        </p:blipFill>
        <p:spPr>
          <a:xfrm>
            <a:off x="3667740" y="745067"/>
            <a:ext cx="6025571" cy="4272312"/>
          </a:xfrm>
          <a:prstGeom prst="rect">
            <a:avLst/>
          </a:prstGeom>
        </p:spPr>
      </p:pic>
      <p:sp>
        <p:nvSpPr>
          <p:cNvPr id="6" name="TextBox 5">
            <a:extLst>
              <a:ext uri="{FF2B5EF4-FFF2-40B4-BE49-F238E27FC236}">
                <a16:creationId xmlns:a16="http://schemas.microsoft.com/office/drawing/2014/main" id="{7356C7B0-A158-4A4D-AA79-FCD498F7C0B1}"/>
              </a:ext>
            </a:extLst>
          </p:cNvPr>
          <p:cNvSpPr txBox="1"/>
          <p:nvPr/>
        </p:nvSpPr>
        <p:spPr>
          <a:xfrm>
            <a:off x="1726660" y="6343492"/>
            <a:ext cx="5876930" cy="400110"/>
          </a:xfrm>
          <a:prstGeom prst="rect">
            <a:avLst/>
          </a:prstGeom>
          <a:noFill/>
        </p:spPr>
        <p:txBody>
          <a:bodyPr wrap="none" rtlCol="0">
            <a:spAutoFit/>
          </a:bodyPr>
          <a:lstStyle/>
          <a:p>
            <a:r>
              <a:rPr lang="en-US" sz="1000" dirty="0"/>
              <a:t>Image Source: Medium blogpost: A Comprehensive Guide to Convolutional Neural Networks — the ELI5 way</a:t>
            </a:r>
          </a:p>
          <a:p>
            <a:r>
              <a:rPr lang="en-US" sz="1000" dirty="0"/>
              <a:t> </a:t>
            </a:r>
          </a:p>
        </p:txBody>
      </p:sp>
      <p:sp>
        <p:nvSpPr>
          <p:cNvPr id="7" name="TextBox 6">
            <a:extLst>
              <a:ext uri="{FF2B5EF4-FFF2-40B4-BE49-F238E27FC236}">
                <a16:creationId xmlns:a16="http://schemas.microsoft.com/office/drawing/2014/main" id="{5E05CD47-721E-5449-AC57-A1CE5612286F}"/>
              </a:ext>
            </a:extLst>
          </p:cNvPr>
          <p:cNvSpPr txBox="1"/>
          <p:nvPr/>
        </p:nvSpPr>
        <p:spPr>
          <a:xfrm>
            <a:off x="7806266" y="4235223"/>
            <a:ext cx="4250267" cy="2308324"/>
          </a:xfrm>
          <a:prstGeom prst="rect">
            <a:avLst/>
          </a:prstGeom>
          <a:noFill/>
        </p:spPr>
        <p:txBody>
          <a:bodyPr wrap="square" rtlCol="0">
            <a:spAutoFit/>
          </a:bodyPr>
          <a:lstStyle/>
          <a:p>
            <a:r>
              <a:rPr lang="en-US" dirty="0"/>
              <a:t>Each image is made up of a set of channels. Each channel comprises of several pixels</a:t>
            </a:r>
          </a:p>
          <a:p>
            <a:endParaRPr lang="en-US" dirty="0"/>
          </a:p>
          <a:p>
            <a:r>
              <a:rPr lang="en-US" dirty="0"/>
              <a:t>3 for a colored image, 2 for B&amp;W.</a:t>
            </a:r>
          </a:p>
          <a:p>
            <a:endParaRPr lang="en-US" dirty="0"/>
          </a:p>
          <a:p>
            <a:r>
              <a:rPr lang="en-US" dirty="0"/>
              <a:t>The number of channels you encounter could even increase!</a:t>
            </a:r>
          </a:p>
        </p:txBody>
      </p:sp>
    </p:spTree>
    <p:extLst>
      <p:ext uri="{BB962C8B-B14F-4D97-AF65-F5344CB8AC3E}">
        <p14:creationId xmlns:p14="http://schemas.microsoft.com/office/powerpoint/2010/main" val="243168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F28C-8B7D-974B-A6BF-601F110EF7B4}"/>
              </a:ext>
            </a:extLst>
          </p:cNvPr>
          <p:cNvSpPr>
            <a:spLocks noGrp="1"/>
          </p:cNvSpPr>
          <p:nvPr>
            <p:ph type="title"/>
          </p:nvPr>
        </p:nvSpPr>
        <p:spPr/>
        <p:txBody>
          <a:bodyPr/>
          <a:lstStyle/>
          <a:p>
            <a:r>
              <a:rPr lang="en-US" dirty="0"/>
              <a:t>Basic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6DD88C-7D15-F442-B23D-E755351BC03F}"/>
                  </a:ext>
                </a:extLst>
              </p:cNvPr>
              <p:cNvSpPr>
                <a:spLocks noGrp="1"/>
              </p:cNvSpPr>
              <p:nvPr>
                <p:ph idx="1"/>
              </p:nvPr>
            </p:nvSpPr>
            <p:spPr>
              <a:xfrm>
                <a:off x="3598334" y="2878667"/>
                <a:ext cx="7814732" cy="3979333"/>
              </a:xfrm>
            </p:spPr>
            <p:txBody>
              <a:bodyPr>
                <a:normAutofit lnSpcReduction="10000"/>
              </a:bodyPr>
              <a:lstStyle/>
              <a:p>
                <a:r>
                  <a:rPr lang="en-US" b="1" dirty="0"/>
                  <a:t>Filter/Kernel: </a:t>
                </a:r>
                <a:r>
                  <a:rPr lang="en-US" dirty="0"/>
                  <a:t>Basically a collection of weights that can be applied to an image so that the area where a pattern is located gets more emphasis. How? (Wait for next slide)</a:t>
                </a:r>
              </a:p>
              <a:p>
                <a:r>
                  <a:rPr lang="en-US" b="1" dirty="0"/>
                  <a:t>Stride: </a:t>
                </a:r>
                <a:r>
                  <a:rPr lang="en-US" dirty="0"/>
                  <a:t>The amount by which the filter/kernel moves. If stride is 1, the filter will move by 1 pixel dimension.</a:t>
                </a:r>
              </a:p>
              <a:p>
                <a:r>
                  <a:rPr lang="en-US" b="1" dirty="0"/>
                  <a:t>Input Channel: </a:t>
                </a:r>
                <a:r>
                  <a:rPr lang="en-US" dirty="0"/>
                  <a:t>The number of channels in the input</a:t>
                </a:r>
              </a:p>
              <a:p>
                <a:r>
                  <a:rPr lang="en-US" b="1" dirty="0"/>
                  <a:t>Output channels: </a:t>
                </a:r>
                <a:r>
                  <a:rPr lang="en-US" dirty="0"/>
                  <a:t>Number of filters applied</a:t>
                </a:r>
              </a:p>
              <a:p>
                <a:r>
                  <a:rPr lang="en-US" b="1" dirty="0"/>
                  <a:t>Padding: </a:t>
                </a:r>
                <a:r>
                  <a:rPr lang="en-US" dirty="0"/>
                  <a:t>What if there is a mismatch between kernel size and allowable dimension of input (width and height), the kernel cannot ”fall-off”. We need to accommodate the kernel and hence we pad the input.</a:t>
                </a:r>
              </a:p>
              <a:p>
                <a:r>
                  <a:rPr lang="en-US" b="1" dirty="0"/>
                  <a:t>Output size: </a:t>
                </a:r>
                <a14:m>
                  <m:oMath xmlns:m="http://schemas.openxmlformats.org/officeDocument/2006/math">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a:latin typeface="Cambria Math" panose="02040503050406030204" pitchFamily="18" charset="0"/>
                          </a:rPr>
                          <m:t>𝑊𝑖𝑑𝑡h</m:t>
                        </m:r>
                        <m:r>
                          <a:rPr lang="en-US" i="1" dirty="0">
                            <a:latin typeface="Cambria Math" panose="02040503050406030204" pitchFamily="18" charset="0"/>
                          </a:rPr>
                          <m:t> </m:t>
                        </m:r>
                        <m:r>
                          <a:rPr lang="en-US" i="1" dirty="0">
                            <a:latin typeface="Cambria Math" panose="02040503050406030204" pitchFamily="18" charset="0"/>
                          </a:rPr>
                          <m:t>𝑜𝑟</m:t>
                        </m:r>
                        <m:r>
                          <a:rPr lang="en-US" i="1" dirty="0">
                            <a:latin typeface="Cambria Math" panose="02040503050406030204" pitchFamily="18" charset="0"/>
                          </a:rPr>
                          <m:t> </m:t>
                        </m:r>
                        <m:r>
                          <a:rPr lang="en-US" i="1" dirty="0">
                            <a:latin typeface="Cambria Math" panose="02040503050406030204" pitchFamily="18" charset="0"/>
                          </a:rPr>
                          <m:t>𝐻𝑒𝑖𝑔h𝑡</m:t>
                        </m:r>
                        <m:r>
                          <a:rPr lang="en-US" i="1" dirty="0">
                            <a:latin typeface="Cambria Math" panose="02040503050406030204" pitchFamily="18" charset="0"/>
                          </a:rPr>
                          <m:t>−</m:t>
                        </m:r>
                        <m:r>
                          <a:rPr lang="en-US" i="1" dirty="0">
                            <a:latin typeface="Cambria Math" panose="02040503050406030204" pitchFamily="18" charset="0"/>
                          </a:rPr>
                          <m:t>𝐾𝑒𝑟𝑛𝑒𝑙</m:t>
                        </m:r>
                        <m:r>
                          <a:rPr lang="en-US" i="1" dirty="0">
                            <a:latin typeface="Cambria Math" panose="02040503050406030204" pitchFamily="18" charset="0"/>
                          </a:rPr>
                          <m:t> </m:t>
                        </m:r>
                        <m:r>
                          <a:rPr lang="en-US" i="1" dirty="0">
                            <a:latin typeface="Cambria Math" panose="02040503050406030204" pitchFamily="18" charset="0"/>
                          </a:rPr>
                          <m:t>𝑠𝑖𝑧𝑒</m:t>
                        </m:r>
                        <m:r>
                          <a:rPr lang="en-US" i="1" dirty="0">
                            <a:latin typeface="Cambria Math" panose="02040503050406030204" pitchFamily="18" charset="0"/>
                          </a:rPr>
                          <m:t>+ 2 ∗ </m:t>
                        </m:r>
                        <m:r>
                          <a:rPr lang="en-US" i="1" dirty="0">
                            <a:latin typeface="Cambria Math" panose="02040503050406030204" pitchFamily="18" charset="0"/>
                          </a:rPr>
                          <m:t>𝑃𝑎𝑑𝑑𝑖𝑛𝑔</m:t>
                        </m:r>
                      </m:num>
                      <m:den>
                        <m:r>
                          <a:rPr lang="en-US" i="1" dirty="0">
                            <a:latin typeface="Cambria Math" panose="02040503050406030204" pitchFamily="18" charset="0"/>
                          </a:rPr>
                          <m:t>𝑆𝑡𝑟𝑖𝑑𝑒</m:t>
                        </m:r>
                      </m:den>
                    </m:f>
                    <m:r>
                      <a:rPr lang="en-US" b="0" i="1" dirty="0" smtClean="0">
                        <a:latin typeface="Cambria Math" panose="02040503050406030204" pitchFamily="18" charset="0"/>
                      </a:rPr>
                      <m:t>)</m:t>
                    </m:r>
                    <m:r>
                      <a:rPr lang="en-US" i="1" dirty="0" smtClean="0">
                        <a:latin typeface="Cambria Math" panose="02040503050406030204" pitchFamily="18" charset="0"/>
                      </a:rPr>
                      <m:t>]+</m:t>
                    </m:r>
                    <m:r>
                      <a:rPr lang="en-US" i="1" dirty="0">
                        <a:latin typeface="Cambria Math" panose="02040503050406030204" pitchFamily="18" charset="0"/>
                      </a:rPr>
                      <m:t>1.</m:t>
                    </m:r>
                  </m:oMath>
                </a14:m>
                <a:endParaRPr lang="en-US" b="1" dirty="0"/>
              </a:p>
              <a:p>
                <a:endParaRPr lang="en-US" dirty="0"/>
              </a:p>
            </p:txBody>
          </p:sp>
        </mc:Choice>
        <mc:Fallback xmlns="">
          <p:sp>
            <p:nvSpPr>
              <p:cNvPr id="3" name="Content Placeholder 2">
                <a:extLst>
                  <a:ext uri="{FF2B5EF4-FFF2-40B4-BE49-F238E27FC236}">
                    <a16:creationId xmlns:a16="http://schemas.microsoft.com/office/drawing/2014/main" id="{F66DD88C-7D15-F442-B23D-E755351BC03F}"/>
                  </a:ext>
                </a:extLst>
              </p:cNvPr>
              <p:cNvSpPr>
                <a:spLocks noGrp="1" noRot="1" noChangeAspect="1" noMove="1" noResize="1" noEditPoints="1" noAdjustHandles="1" noChangeArrowheads="1" noChangeShapeType="1" noTextEdit="1"/>
              </p:cNvSpPr>
              <p:nvPr>
                <p:ph idx="1"/>
              </p:nvPr>
            </p:nvSpPr>
            <p:spPr>
              <a:xfrm>
                <a:off x="3598334" y="2878667"/>
                <a:ext cx="7814732" cy="3979333"/>
              </a:xfrm>
              <a:blipFill>
                <a:blip r:embed="rId3"/>
                <a:stretch>
                  <a:fillRect l="-486" t="-6369" r="-810"/>
                </a:stretch>
              </a:blipFill>
            </p:spPr>
            <p:txBody>
              <a:bodyPr/>
              <a:lstStyle/>
              <a:p>
                <a:r>
                  <a:rPr lang="en-US">
                    <a:noFill/>
                  </a:rPr>
                  <a:t> </a:t>
                </a:r>
              </a:p>
            </p:txBody>
          </p:sp>
        </mc:Fallback>
      </mc:AlternateContent>
      <p:pic>
        <p:nvPicPr>
          <p:cNvPr id="6" name="Content Placeholder 4">
            <a:extLst>
              <a:ext uri="{FF2B5EF4-FFF2-40B4-BE49-F238E27FC236}">
                <a16:creationId xmlns:a16="http://schemas.microsoft.com/office/drawing/2014/main" id="{089D7477-4EA2-1C44-BC7F-2587C9F7141C}"/>
              </a:ext>
            </a:extLst>
          </p:cNvPr>
          <p:cNvPicPr>
            <a:picLocks noChangeAspect="1"/>
          </p:cNvPicPr>
          <p:nvPr/>
        </p:nvPicPr>
        <p:blipFill>
          <a:blip r:embed="rId4"/>
          <a:stretch>
            <a:fillRect/>
          </a:stretch>
        </p:blipFill>
        <p:spPr>
          <a:xfrm>
            <a:off x="3794143" y="-220932"/>
            <a:ext cx="2543595" cy="2689538"/>
          </a:xfrm>
          <a:prstGeom prst="rect">
            <a:avLst/>
          </a:prstGeom>
        </p:spPr>
      </p:pic>
    </p:spTree>
    <p:extLst>
      <p:ext uri="{BB962C8B-B14F-4D97-AF65-F5344CB8AC3E}">
        <p14:creationId xmlns:p14="http://schemas.microsoft.com/office/powerpoint/2010/main" val="98840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F6E8-D323-5F49-842C-CA2AB70CCA05}"/>
              </a:ext>
            </a:extLst>
          </p:cNvPr>
          <p:cNvSpPr>
            <a:spLocks noGrp="1"/>
          </p:cNvSpPr>
          <p:nvPr>
            <p:ph type="title"/>
          </p:nvPr>
        </p:nvSpPr>
        <p:spPr/>
        <p:txBody>
          <a:bodyPr/>
          <a:lstStyle/>
          <a:p>
            <a:r>
              <a:rPr lang="en-US" dirty="0"/>
              <a:t>Convolution in the forward function:</a:t>
            </a:r>
          </a:p>
        </p:txBody>
      </p:sp>
      <p:pic>
        <p:nvPicPr>
          <p:cNvPr id="7" name="Content Placeholder 6">
            <a:extLst>
              <a:ext uri="{FF2B5EF4-FFF2-40B4-BE49-F238E27FC236}">
                <a16:creationId xmlns:a16="http://schemas.microsoft.com/office/drawing/2014/main" id="{84A598E7-D01E-144A-B103-E43FEB029E5E}"/>
              </a:ext>
            </a:extLst>
          </p:cNvPr>
          <p:cNvPicPr>
            <a:picLocks noGrp="1" noChangeAspect="1"/>
          </p:cNvPicPr>
          <p:nvPr>
            <p:ph idx="1"/>
          </p:nvPr>
        </p:nvPicPr>
        <p:blipFill>
          <a:blip r:embed="rId3"/>
          <a:stretch>
            <a:fillRect/>
          </a:stretch>
        </p:blipFill>
        <p:spPr>
          <a:xfrm>
            <a:off x="3680837" y="643466"/>
            <a:ext cx="5363151" cy="391530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B3E722-ED43-3143-B4A5-0741B0536046}"/>
                  </a:ext>
                </a:extLst>
              </p:cNvPr>
              <p:cNvSpPr txBox="1"/>
              <p:nvPr/>
            </p:nvSpPr>
            <p:spPr>
              <a:xfrm>
                <a:off x="4199467" y="4558770"/>
                <a:ext cx="5704895" cy="824906"/>
              </a:xfrm>
              <a:prstGeom prst="rect">
                <a:avLst/>
              </a:prstGeom>
              <a:noFill/>
            </p:spPr>
            <p:txBody>
              <a:bodyPr wrap="none" rtlCol="0">
                <a:spAutoFit/>
              </a:bodyPr>
              <a:lstStyle/>
              <a:p>
                <a:r>
                  <a:rPr lang="en-US" dirty="0"/>
                  <a:t>What is happening here? As we apply the filter of </a:t>
                </a:r>
                <a14:m>
                  <m:oMath xmlns:m="http://schemas.openxmlformats.org/officeDocument/2006/math">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oMath>
                </a14:m>
                <a:endParaRPr lang="en-US" dirty="0"/>
              </a:p>
            </p:txBody>
          </p:sp>
        </mc:Choice>
        <mc:Fallback xmlns="">
          <p:sp>
            <p:nvSpPr>
              <p:cNvPr id="8" name="TextBox 7">
                <a:extLst>
                  <a:ext uri="{FF2B5EF4-FFF2-40B4-BE49-F238E27FC236}">
                    <a16:creationId xmlns:a16="http://schemas.microsoft.com/office/drawing/2014/main" id="{06B3E722-ED43-3143-B4A5-0741B0536046}"/>
                  </a:ext>
                </a:extLst>
              </p:cNvPr>
              <p:cNvSpPr txBox="1">
                <a:spLocks noRot="1" noChangeAspect="1" noMove="1" noResize="1" noEditPoints="1" noAdjustHandles="1" noChangeArrowheads="1" noChangeShapeType="1" noTextEdit="1"/>
              </p:cNvSpPr>
              <p:nvPr/>
            </p:nvSpPr>
            <p:spPr>
              <a:xfrm>
                <a:off x="4199467" y="4558770"/>
                <a:ext cx="5704895" cy="824906"/>
              </a:xfrm>
              <a:prstGeom prst="rect">
                <a:avLst/>
              </a:prstGeom>
              <a:blipFill>
                <a:blip r:embed="rId4"/>
                <a:stretch>
                  <a:fillRect l="-889"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30BC82-EFA8-5845-8101-F914D616B77A}"/>
                  </a:ext>
                </a:extLst>
              </p:cNvPr>
              <p:cNvSpPr txBox="1"/>
              <p:nvPr/>
            </p:nvSpPr>
            <p:spPr>
              <a:xfrm>
                <a:off x="3437467" y="5641907"/>
                <a:ext cx="8094133" cy="1200329"/>
              </a:xfrm>
              <a:prstGeom prst="rect">
                <a:avLst/>
              </a:prstGeom>
              <a:noFill/>
            </p:spPr>
            <p:txBody>
              <a:bodyPr wrap="square" rtlCol="0">
                <a:spAutoFit/>
              </a:bodyPr>
              <a:lstStyle/>
              <a:p>
                <a:r>
                  <a:rPr lang="en-US" dirty="0"/>
                  <a:t>We ‘convolve’ in our forward function and get a corresponding output value from the area convolved over. That is:</a:t>
                </a:r>
              </a:p>
              <a:p>
                <a14:m>
                  <m:oMath xmlns:m="http://schemas.openxmlformats.org/officeDocument/2006/math">
                    <m:r>
                      <a:rPr lang="en-US" b="0" i="1" smtClean="0">
                        <a:latin typeface="Cambria Math" panose="02040503050406030204" pitchFamily="18" charset="0"/>
                      </a:rPr>
                      <m:t>(1∗1)+(1∗0)+(1∗1)+(0∗0)+(1∗1)+(1∗0)+(0∗1)+(0∗0)+(1∗1)=4</m:t>
                    </m:r>
                  </m:oMath>
                </a14:m>
                <a:r>
                  <a:rPr lang="en-US" dirty="0"/>
                  <a:t> which is the first value of the output at (0,0)</a:t>
                </a:r>
              </a:p>
            </p:txBody>
          </p:sp>
        </mc:Choice>
        <mc:Fallback xmlns="">
          <p:sp>
            <p:nvSpPr>
              <p:cNvPr id="9" name="TextBox 8">
                <a:extLst>
                  <a:ext uri="{FF2B5EF4-FFF2-40B4-BE49-F238E27FC236}">
                    <a16:creationId xmlns:a16="http://schemas.microsoft.com/office/drawing/2014/main" id="{1530BC82-EFA8-5845-8101-F914D616B77A}"/>
                  </a:ext>
                </a:extLst>
              </p:cNvPr>
              <p:cNvSpPr txBox="1">
                <a:spLocks noRot="1" noChangeAspect="1" noMove="1" noResize="1" noEditPoints="1" noAdjustHandles="1" noChangeArrowheads="1" noChangeShapeType="1" noTextEdit="1"/>
              </p:cNvSpPr>
              <p:nvPr/>
            </p:nvSpPr>
            <p:spPr>
              <a:xfrm>
                <a:off x="3437467" y="5641907"/>
                <a:ext cx="8094133" cy="1200329"/>
              </a:xfrm>
              <a:prstGeom prst="rect">
                <a:avLst/>
              </a:prstGeom>
              <a:blipFill>
                <a:blip r:embed="rId5"/>
                <a:stretch>
                  <a:fillRect l="-627" t="-2105" b="-63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CD0A85-10A3-764F-83B5-2D67F5258554}"/>
              </a:ext>
            </a:extLst>
          </p:cNvPr>
          <p:cNvSpPr txBox="1"/>
          <p:nvPr/>
        </p:nvSpPr>
        <p:spPr>
          <a:xfrm>
            <a:off x="8718771" y="3161833"/>
            <a:ext cx="2935956" cy="400110"/>
          </a:xfrm>
          <a:prstGeom prst="rect">
            <a:avLst/>
          </a:prstGeom>
          <a:noFill/>
        </p:spPr>
        <p:txBody>
          <a:bodyPr wrap="square" rtlCol="0">
            <a:spAutoFit/>
          </a:bodyPr>
          <a:lstStyle/>
          <a:p>
            <a:r>
              <a:rPr lang="en-US" sz="1000" dirty="0"/>
              <a:t>Source: TDS blog post - A comprehensive guide to convolutional neural network the eli5way</a:t>
            </a:r>
          </a:p>
        </p:txBody>
      </p:sp>
    </p:spTree>
    <p:extLst>
      <p:ext uri="{BB962C8B-B14F-4D97-AF65-F5344CB8AC3E}">
        <p14:creationId xmlns:p14="http://schemas.microsoft.com/office/powerpoint/2010/main" val="132413107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{0322F178-47F8-1045-BA76-DB8A13D0DC2F}tf10001124</Template>
  <TotalTime>1540</TotalTime>
  <Words>1392</Words>
  <Application>Microsoft Macintosh PowerPoint</Application>
  <PresentationFormat>Widescreen</PresentationFormat>
  <Paragraphs>142</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Cambria Math</vt:lpstr>
      <vt:lpstr>Corbel</vt:lpstr>
      <vt:lpstr>Wingdings 2</vt:lpstr>
      <vt:lpstr>Frame</vt:lpstr>
      <vt:lpstr>CNN BASICS </vt:lpstr>
      <vt:lpstr>What have we done so far?</vt:lpstr>
      <vt:lpstr>TOPICS</vt:lpstr>
      <vt:lpstr>Motivation:</vt:lpstr>
      <vt:lpstr>Scanning MLPs:</vt:lpstr>
      <vt:lpstr>What is CNN? Scanning MLPs</vt:lpstr>
      <vt:lpstr>Images – what are these?</vt:lpstr>
      <vt:lpstr>Basic Definition:</vt:lpstr>
      <vt:lpstr>Convolution in the forward function:</vt:lpstr>
      <vt:lpstr>Convolution in 3-D</vt:lpstr>
      <vt:lpstr>Convolution in 3-d with multiple kernels</vt:lpstr>
      <vt:lpstr>Padding:</vt:lpstr>
      <vt:lpstr>Pooling</vt:lpstr>
      <vt:lpstr>Pooling</vt:lpstr>
      <vt:lpstr>Backpropagation</vt:lpstr>
      <vt:lpstr>Backpropagation</vt:lpstr>
      <vt:lpstr>Backpropagation with stride = 2</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BASICS </dc:title>
  <dc:creator>Reshmi Ghosh</dc:creator>
  <cp:lastModifiedBy>Reshmi Ghosh</cp:lastModifiedBy>
  <cp:revision>39</cp:revision>
  <dcterms:created xsi:type="dcterms:W3CDTF">2020-09-22T16:00:31Z</dcterms:created>
  <dcterms:modified xsi:type="dcterms:W3CDTF">2020-09-25T19:18:24Z</dcterms:modified>
</cp:coreProperties>
</file>